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64"/>
  </p:notesMasterIdLst>
  <p:handoutMasterIdLst>
    <p:handoutMasterId r:id="rId65"/>
  </p:handoutMasterIdLst>
  <p:sldIdLst>
    <p:sldId id="256" r:id="rId3"/>
    <p:sldId id="275" r:id="rId4"/>
    <p:sldId id="353" r:id="rId5"/>
    <p:sldId id="351" r:id="rId6"/>
    <p:sldId id="305" r:id="rId7"/>
    <p:sldId id="356" r:id="rId8"/>
    <p:sldId id="404" r:id="rId9"/>
    <p:sldId id="401" r:id="rId10"/>
    <p:sldId id="400" r:id="rId11"/>
    <p:sldId id="306" r:id="rId12"/>
    <p:sldId id="405" r:id="rId13"/>
    <p:sldId id="406" r:id="rId14"/>
    <p:sldId id="407" r:id="rId15"/>
    <p:sldId id="399" r:id="rId16"/>
    <p:sldId id="352" r:id="rId17"/>
    <p:sldId id="358" r:id="rId18"/>
    <p:sldId id="408" r:id="rId19"/>
    <p:sldId id="409" r:id="rId20"/>
    <p:sldId id="410" r:id="rId21"/>
    <p:sldId id="411" r:id="rId22"/>
    <p:sldId id="412" r:id="rId23"/>
    <p:sldId id="413" r:id="rId24"/>
    <p:sldId id="414" r:id="rId25"/>
    <p:sldId id="415" r:id="rId26"/>
    <p:sldId id="416" r:id="rId27"/>
    <p:sldId id="417" r:id="rId28"/>
    <p:sldId id="418" r:id="rId29"/>
    <p:sldId id="419" r:id="rId30"/>
    <p:sldId id="420" r:id="rId31"/>
    <p:sldId id="421" r:id="rId32"/>
    <p:sldId id="422" r:id="rId33"/>
    <p:sldId id="423" r:id="rId34"/>
    <p:sldId id="424" r:id="rId35"/>
    <p:sldId id="425" r:id="rId36"/>
    <p:sldId id="373" r:id="rId37"/>
    <p:sldId id="378" r:id="rId38"/>
    <p:sldId id="379" r:id="rId39"/>
    <p:sldId id="380" r:id="rId40"/>
    <p:sldId id="381" r:id="rId41"/>
    <p:sldId id="382" r:id="rId42"/>
    <p:sldId id="402" r:id="rId43"/>
    <p:sldId id="383" r:id="rId44"/>
    <p:sldId id="344" r:id="rId45"/>
    <p:sldId id="386" r:id="rId46"/>
    <p:sldId id="296" r:id="rId47"/>
    <p:sldId id="300" r:id="rId48"/>
    <p:sldId id="349" r:id="rId49"/>
    <p:sldId id="350" r:id="rId50"/>
    <p:sldId id="272" r:id="rId51"/>
    <p:sldId id="273" r:id="rId52"/>
    <p:sldId id="276" r:id="rId53"/>
    <p:sldId id="277" r:id="rId54"/>
    <p:sldId id="278" r:id="rId55"/>
    <p:sldId id="295" r:id="rId56"/>
    <p:sldId id="279" r:id="rId57"/>
    <p:sldId id="283" r:id="rId58"/>
    <p:sldId id="285" r:id="rId59"/>
    <p:sldId id="287" r:id="rId60"/>
    <p:sldId id="288" r:id="rId61"/>
    <p:sldId id="393" r:id="rId62"/>
    <p:sldId id="262" r:id="rId63"/>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646"/>
    <a:srgbClr val="0000FF"/>
    <a:srgbClr val="9BAC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8" autoAdjust="0"/>
    <p:restoredTop sz="94645" autoAdjust="0"/>
  </p:normalViewPr>
  <p:slideViewPr>
    <p:cSldViewPr snapToGrid="0">
      <p:cViewPr varScale="1">
        <p:scale>
          <a:sx n="107" d="100"/>
          <a:sy n="107" d="100"/>
        </p:scale>
        <p:origin x="774" y="90"/>
      </p:cViewPr>
      <p:guideLst>
        <p:guide orient="horz" pos="2160"/>
        <p:guide pos="3840"/>
      </p:guideLst>
    </p:cSldViewPr>
  </p:slideViewPr>
  <p:outlineViewPr>
    <p:cViewPr>
      <p:scale>
        <a:sx n="33" d="100"/>
        <a:sy n="33" d="100"/>
      </p:scale>
      <p:origin x="0" y="-83334"/>
    </p:cViewPr>
  </p:outlineViewPr>
  <p:notesTextViewPr>
    <p:cViewPr>
      <p:scale>
        <a:sx n="1" d="1"/>
        <a:sy n="1" d="1"/>
      </p:scale>
      <p:origin x="0" y="0"/>
    </p:cViewPr>
  </p:notesTextViewPr>
  <p:sorterViewPr>
    <p:cViewPr>
      <p:scale>
        <a:sx n="86" d="100"/>
        <a:sy n="86" d="100"/>
      </p:scale>
      <p:origin x="0" y="0"/>
    </p:cViewPr>
  </p:sorterViewPr>
  <p:notesViewPr>
    <p:cSldViewPr snapToGrid="0">
      <p:cViewPr varScale="1">
        <p:scale>
          <a:sx n="65" d="100"/>
          <a:sy n="65" d="100"/>
        </p:scale>
        <p:origin x="1818" y="11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_rels/data1.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slide" Target="../slides/slide4.xml"/><Relationship Id="rId1" Type="http://schemas.openxmlformats.org/officeDocument/2006/relationships/slide" Target="../slides/slide60.xml"/><Relationship Id="rId5" Type="http://schemas.openxmlformats.org/officeDocument/2006/relationships/slide" Target="../slides/slide49.xml"/><Relationship Id="rId4" Type="http://schemas.openxmlformats.org/officeDocument/2006/relationships/slide" Target="../slides/slide43.xml"/></Relationships>
</file>

<file path=ppt/diagrams/_rels/data5.xml.rels><?xml version="1.0" encoding="UTF-8" standalone="yes"?>
<Relationships xmlns="http://schemas.openxmlformats.org/package/2006/relationships"><Relationship Id="rId3" Type="http://schemas.openxmlformats.org/officeDocument/2006/relationships/hyperlink" Target="https://www.nstc.gov.tw/?l=ch" TargetMode="External"/><Relationship Id="rId2" Type="http://schemas.openxmlformats.org/officeDocument/2006/relationships/hyperlink" Target="https://www.dgbas.gov.tw/mp.asp?mp=1" TargetMode="External"/><Relationship Id="rId1" Type="http://schemas.openxmlformats.org/officeDocument/2006/relationships/hyperlink" Target="http://law.moj.gov.tw/" TargetMode="External"/><Relationship Id="rId4" Type="http://schemas.openxmlformats.org/officeDocument/2006/relationships/hyperlink" Target="https://depart.moe.edu.tw/ED4400/" TargetMode="Externa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11E28-2430-4979-A9CB-BF6A19FADE7A}" type="doc">
      <dgm:prSet loTypeId="urn:microsoft.com/office/officeart/2008/layout/VerticalCurvedList" loCatId="list" qsTypeId="urn:microsoft.com/office/officeart/2005/8/quickstyle/3d1#1" qsCatId="3D" csTypeId="urn:microsoft.com/office/officeart/2005/8/colors/colorful5#1" csCatId="colorful" phldr="1"/>
      <dgm:spPr/>
      <dgm:t>
        <a:bodyPr/>
        <a:lstStyle/>
        <a:p>
          <a:endParaRPr lang="zh-TW" altLang="en-US"/>
        </a:p>
      </dgm:t>
    </dgm:pt>
    <dgm:pt modelId="{B8319B5D-0A2B-469B-8DA4-344B3A33C8F7}">
      <dgm:prSet phldrT="[文字]" custT="1"/>
      <dgm:spPr/>
      <dgm:t>
        <a:bodyPr/>
        <a:lstStyle/>
        <a:p>
          <a:r>
            <a:rPr lang="zh-TW" altLang="en-US" sz="2800" u="none" dirty="0"/>
            <a:t>財務資訊</a:t>
          </a:r>
          <a:r>
            <a:rPr lang="zh-TW" altLang="en-US" sz="2800" dirty="0"/>
            <a:t>系統操作說明</a:t>
          </a:r>
          <a:r>
            <a:rPr lang="en-US" altLang="zh-TW" sz="2800" dirty="0"/>
            <a:t>….................</a:t>
          </a:r>
          <a:r>
            <a:rPr lang="zh-TW" altLang="en-US" sz="2800" dirty="0"/>
            <a:t> </a:t>
          </a:r>
          <a:r>
            <a:rPr lang="en-US" altLang="zh-TW" sz="2800" dirty="0"/>
            <a:t>(P.60)</a:t>
          </a:r>
          <a:endParaRPr lang="zh-TW" altLang="en-US" sz="2800"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6A491A24-F963-4346-B524-9B5EBBC3503B}" type="parTrans" cxnId="{8AC5165C-6ACC-4DED-B511-491EFAD1ACB9}">
      <dgm:prSet/>
      <dgm:spPr/>
      <dgm:t>
        <a:bodyPr/>
        <a:lstStyle/>
        <a:p>
          <a:endParaRPr lang="zh-TW" altLang="en-US">
            <a:solidFill>
              <a:schemeClr val="bg2"/>
            </a:solidFill>
          </a:endParaRPr>
        </a:p>
      </dgm:t>
    </dgm:pt>
    <dgm:pt modelId="{72EA60F6-BE73-4D9C-802E-2CF2D4E7332B}" type="sibTrans" cxnId="{8AC5165C-6ACC-4DED-B511-491EFAD1ACB9}">
      <dgm:prSet/>
      <dgm:spPr/>
      <dgm:t>
        <a:bodyPr/>
        <a:lstStyle/>
        <a:p>
          <a:endParaRPr lang="zh-TW" altLang="en-US">
            <a:solidFill>
              <a:schemeClr val="bg2"/>
            </a:solidFill>
          </a:endParaRPr>
        </a:p>
      </dgm:t>
    </dgm:pt>
    <dgm:pt modelId="{E1B72F0C-3522-471F-87A0-564CA3AB3DCE}">
      <dgm:prSet phldrT="[文字]" custT="1"/>
      <dgm:spPr>
        <a:solidFill>
          <a:schemeClr val="accent3">
            <a:lumMod val="75000"/>
          </a:schemeClr>
        </a:solidFill>
      </dgm:spPr>
      <dgm:t>
        <a:bodyPr/>
        <a:lstStyle/>
        <a:p>
          <a:r>
            <a:rPr lang="zh-TW" altLang="en-US" sz="2800" dirty="0"/>
            <a:t>經費核銷注意事項</a:t>
          </a:r>
          <a:r>
            <a:rPr lang="en-US" altLang="zh-TW" sz="2800" dirty="0"/>
            <a:t>....................................... (P.4)</a:t>
          </a:r>
          <a:endParaRPr lang="zh-TW" altLang="en-US" sz="2800"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B4B3528D-C5D8-46E4-ADA1-77074C74438C}" type="parTrans" cxnId="{02E685BC-A653-4252-B322-222CA9359DA9}">
      <dgm:prSet/>
      <dgm:spPr/>
      <dgm:t>
        <a:bodyPr/>
        <a:lstStyle/>
        <a:p>
          <a:endParaRPr lang="zh-TW" altLang="en-US">
            <a:solidFill>
              <a:schemeClr val="bg2"/>
            </a:solidFill>
          </a:endParaRPr>
        </a:p>
      </dgm:t>
    </dgm:pt>
    <dgm:pt modelId="{11688D52-10AD-445C-9CDC-DAA05C99FCBB}" type="sibTrans" cxnId="{02E685BC-A653-4252-B322-222CA9359DA9}">
      <dgm:prSet/>
      <dgm:spPr/>
      <dgm:t>
        <a:bodyPr/>
        <a:lstStyle/>
        <a:p>
          <a:endParaRPr lang="zh-TW" altLang="en-US">
            <a:solidFill>
              <a:schemeClr val="bg2"/>
            </a:solidFill>
          </a:endParaRPr>
        </a:p>
      </dgm:t>
    </dgm:pt>
    <dgm:pt modelId="{946DB641-60B2-46A5-81C5-38B4600C0A23}">
      <dgm:prSet phldrT="[文字]" custT="1"/>
      <dgm:spPr>
        <a:solidFill>
          <a:schemeClr val="accent2">
            <a:lumMod val="75000"/>
          </a:schemeClr>
        </a:solidFill>
      </dgm:spPr>
      <dgm:t>
        <a:bodyPr/>
        <a:lstStyle/>
        <a:p>
          <a:pPr>
            <a:lnSpc>
              <a:spcPct val="90000"/>
            </a:lnSpc>
            <a:spcBef>
              <a:spcPct val="0"/>
            </a:spcBef>
            <a:spcAft>
              <a:spcPct val="35000"/>
            </a:spcAft>
          </a:pPr>
          <a:r>
            <a:rPr lang="zh-TW" altLang="en-US" sz="2800" dirty="0"/>
            <a:t>各項經費報支細項說明</a:t>
          </a:r>
          <a:r>
            <a:rPr lang="en-US" altLang="zh-TW" sz="2800" u="none" dirty="0"/>
            <a:t>………………….......</a:t>
          </a:r>
          <a:r>
            <a:rPr lang="en-US" altLang="zh-TW" sz="2800" dirty="0"/>
            <a:t> (P.15)</a:t>
          </a:r>
          <a:endParaRPr lang="zh-TW" altLang="en-US" sz="2800" dirty="0"/>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2FEB8B9C-41E6-42F3-9BF6-F284F0AE4FC0}" type="parTrans" cxnId="{FD7A8104-BE3A-4BA6-90FB-3973CDE4C227}">
      <dgm:prSet/>
      <dgm:spPr/>
      <dgm:t>
        <a:bodyPr/>
        <a:lstStyle/>
        <a:p>
          <a:endParaRPr lang="zh-TW" altLang="en-US">
            <a:solidFill>
              <a:schemeClr val="bg2"/>
            </a:solidFill>
          </a:endParaRPr>
        </a:p>
      </dgm:t>
    </dgm:pt>
    <dgm:pt modelId="{FF505C84-229C-4C6C-B482-92968FC8BFAC}" type="sibTrans" cxnId="{FD7A8104-BE3A-4BA6-90FB-3973CDE4C227}">
      <dgm:prSet/>
      <dgm:spPr/>
      <dgm:t>
        <a:bodyPr/>
        <a:lstStyle/>
        <a:p>
          <a:endParaRPr lang="zh-TW" altLang="en-US">
            <a:solidFill>
              <a:schemeClr val="bg2"/>
            </a:solidFill>
          </a:endParaRPr>
        </a:p>
      </dgm:t>
    </dgm:pt>
    <dgm:pt modelId="{1453B25F-D32B-48A6-A4AA-EFBFD4220D06}">
      <dgm:prSet phldrT="[文字]" custT="1"/>
      <dgm:spPr>
        <a:solidFill>
          <a:schemeClr val="accent1">
            <a:lumMod val="50000"/>
          </a:schemeClr>
        </a:solidFill>
      </dgm:spPr>
      <dgm:t>
        <a:bodyPr/>
        <a:lstStyle/>
        <a:p>
          <a:pPr>
            <a:lnSpc>
              <a:spcPct val="90000"/>
            </a:lnSpc>
            <a:spcAft>
              <a:spcPct val="35000"/>
            </a:spcAft>
          </a:pPr>
          <a:r>
            <a:rPr lang="zh-TW" altLang="en-US" sz="2800" dirty="0"/>
            <a:t>計畫經費結案</a:t>
          </a:r>
          <a:r>
            <a:rPr lang="en-US" altLang="zh-TW" sz="2800" dirty="0"/>
            <a:t>…(P.42)</a:t>
          </a:r>
          <a:r>
            <a:rPr lang="zh-TW" altLang="en-US" sz="2800" dirty="0"/>
            <a:t>及其他注意事項</a:t>
          </a:r>
          <a:r>
            <a:rPr lang="en-US" altLang="zh-TW" sz="2800" dirty="0"/>
            <a:t>…(P.43)</a:t>
          </a:r>
          <a:endParaRPr lang="zh-TW" altLang="en-US" sz="2800" dirty="0"/>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EEE6983D-1A24-41E8-B203-FBFBC9AF454C}" type="parTrans" cxnId="{A2D0D0F6-13AB-4CAE-9C95-8B93DB2C86AA}">
      <dgm:prSet/>
      <dgm:spPr/>
      <dgm:t>
        <a:bodyPr/>
        <a:lstStyle/>
        <a:p>
          <a:endParaRPr lang="zh-TW" altLang="en-US">
            <a:solidFill>
              <a:schemeClr val="bg2"/>
            </a:solidFill>
          </a:endParaRPr>
        </a:p>
      </dgm:t>
    </dgm:pt>
    <dgm:pt modelId="{4CABA457-347D-4FAA-9763-FD00A52160D4}" type="sibTrans" cxnId="{A2D0D0F6-13AB-4CAE-9C95-8B93DB2C86AA}">
      <dgm:prSet/>
      <dgm:spPr/>
      <dgm:t>
        <a:bodyPr/>
        <a:lstStyle/>
        <a:p>
          <a:endParaRPr lang="zh-TW" altLang="en-US">
            <a:solidFill>
              <a:schemeClr val="bg2"/>
            </a:solidFill>
          </a:endParaRPr>
        </a:p>
      </dgm:t>
    </dgm:pt>
    <dgm:pt modelId="{2105E333-97CF-4A59-8950-745BEDE77E96}">
      <dgm:prSet phldrT="[文字]" custT="1"/>
      <dgm:spPr>
        <a:solidFill>
          <a:schemeClr val="accent2">
            <a:lumMod val="75000"/>
          </a:schemeClr>
        </a:solidFill>
      </dgm:spPr>
      <dgm:t>
        <a:bodyPr/>
        <a:lstStyle/>
        <a:p>
          <a:pPr>
            <a:lnSpc>
              <a:spcPts val="2000"/>
            </a:lnSpc>
            <a:spcBef>
              <a:spcPts val="600"/>
            </a:spcBef>
            <a:spcAft>
              <a:spcPct val="15000"/>
            </a:spcAft>
            <a:tabLst>
              <a:tab pos="3230563" algn="l"/>
            </a:tabLst>
          </a:pPr>
          <a:r>
            <a:rPr lang="zh-TW" altLang="en-US" sz="1800" dirty="0">
              <a:solidFill>
                <a:srgbClr val="464646"/>
              </a:solidFill>
            </a:rPr>
            <a:t>業務費</a:t>
          </a:r>
          <a:r>
            <a:rPr lang="en-US" altLang="zh-TW" sz="1800" dirty="0">
              <a:solidFill>
                <a:schemeClr val="bg1"/>
              </a:solidFill>
            </a:rPr>
            <a:t>………………………..…………………………...(P.17)</a:t>
          </a:r>
        </a:p>
      </dgm:t>
    </dgm:pt>
    <dgm:pt modelId="{E24E8717-99DF-4C26-9973-0F16A54F37E3}" type="parTrans" cxnId="{67AFECB1-5142-4304-8E45-9B4911228D35}">
      <dgm:prSet/>
      <dgm:spPr/>
      <dgm:t>
        <a:bodyPr/>
        <a:lstStyle/>
        <a:p>
          <a:endParaRPr lang="zh-TW" altLang="en-US">
            <a:solidFill>
              <a:schemeClr val="bg2"/>
            </a:solidFill>
          </a:endParaRPr>
        </a:p>
      </dgm:t>
    </dgm:pt>
    <dgm:pt modelId="{D59AC55D-DC83-4435-97C6-CDD6E878951D}" type="sibTrans" cxnId="{67AFECB1-5142-4304-8E45-9B4911228D35}">
      <dgm:prSet/>
      <dgm:spPr/>
      <dgm:t>
        <a:bodyPr/>
        <a:lstStyle/>
        <a:p>
          <a:endParaRPr lang="zh-TW" altLang="en-US">
            <a:solidFill>
              <a:schemeClr val="bg2"/>
            </a:solidFill>
          </a:endParaRPr>
        </a:p>
      </dgm:t>
    </dgm:pt>
    <dgm:pt modelId="{1BA413D3-88D0-4473-BC8E-4C108E0D50C5}">
      <dgm:prSet phldrT="[文字]" custT="1"/>
      <dgm:spPr>
        <a:solidFill>
          <a:schemeClr val="accent2">
            <a:lumMod val="75000"/>
          </a:schemeClr>
        </a:solidFill>
      </dgm:spPr>
      <dgm:t>
        <a:bodyPr/>
        <a:lstStyle/>
        <a:p>
          <a:pPr>
            <a:lnSpc>
              <a:spcPts val="2000"/>
            </a:lnSpc>
            <a:spcBef>
              <a:spcPts val="600"/>
            </a:spcBef>
            <a:spcAft>
              <a:spcPts val="600"/>
            </a:spcAft>
          </a:pPr>
          <a:r>
            <a:rPr lang="zh-TW" altLang="en-US" sz="1800" dirty="0">
              <a:solidFill>
                <a:schemeClr val="bg1"/>
              </a:solidFill>
            </a:rPr>
            <a:t>研究設備費</a:t>
          </a:r>
          <a:r>
            <a:rPr lang="en-US" altLang="zh-TW" sz="1800" dirty="0">
              <a:solidFill>
                <a:schemeClr val="bg1"/>
              </a:solidFill>
            </a:rPr>
            <a:t>…….………………………………………..(P.36)</a:t>
          </a:r>
        </a:p>
      </dgm:t>
    </dgm:pt>
    <dgm:pt modelId="{84133D71-B725-4CD6-9237-A4DD51863CB5}" type="parTrans" cxnId="{8250DC79-6E0F-44E2-9755-F5AE90146FC8}">
      <dgm:prSet/>
      <dgm:spPr/>
      <dgm:t>
        <a:bodyPr/>
        <a:lstStyle/>
        <a:p>
          <a:endParaRPr lang="zh-TW" altLang="en-US">
            <a:solidFill>
              <a:schemeClr val="bg2"/>
            </a:solidFill>
          </a:endParaRPr>
        </a:p>
      </dgm:t>
    </dgm:pt>
    <dgm:pt modelId="{D65BD573-0860-4125-9251-8DD6977C3BCB}" type="sibTrans" cxnId="{8250DC79-6E0F-44E2-9755-F5AE90146FC8}">
      <dgm:prSet/>
      <dgm:spPr/>
      <dgm:t>
        <a:bodyPr/>
        <a:lstStyle/>
        <a:p>
          <a:endParaRPr lang="zh-TW" altLang="en-US">
            <a:solidFill>
              <a:schemeClr val="bg2"/>
            </a:solidFill>
          </a:endParaRPr>
        </a:p>
      </dgm:t>
    </dgm:pt>
    <dgm:pt modelId="{4DD03755-A633-4E93-B4B6-E5B3607585C5}">
      <dgm:prSet phldrT="[文字]" custT="1"/>
      <dgm:spPr/>
      <dgm:t>
        <a:bodyPr/>
        <a:lstStyle/>
        <a:p>
          <a:r>
            <a:rPr lang="zh-TW" altLang="en-US" sz="2800" dirty="0"/>
            <a:t>網頁資源、常用法規與表單</a:t>
          </a:r>
          <a:r>
            <a:rPr lang="en-US" altLang="zh-TW" sz="2800" dirty="0"/>
            <a:t> ………..……....(P.49)</a:t>
          </a:r>
          <a:endParaRPr lang="zh-TW" altLang="en-US" sz="2800" dirty="0"/>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22BB390B-FB41-4455-ADB7-4CCBA891E023}" type="parTrans" cxnId="{639DF9E3-65C3-4FE8-AF4E-1EA47A1039C7}">
      <dgm:prSet/>
      <dgm:spPr/>
      <dgm:t>
        <a:bodyPr/>
        <a:lstStyle/>
        <a:p>
          <a:endParaRPr lang="zh-TW" altLang="en-US">
            <a:solidFill>
              <a:schemeClr val="bg2"/>
            </a:solidFill>
          </a:endParaRPr>
        </a:p>
      </dgm:t>
    </dgm:pt>
    <dgm:pt modelId="{34D79C64-D9FB-4E35-AC85-463D6A87A011}" type="sibTrans" cxnId="{639DF9E3-65C3-4FE8-AF4E-1EA47A1039C7}">
      <dgm:prSet/>
      <dgm:spPr/>
      <dgm:t>
        <a:bodyPr/>
        <a:lstStyle/>
        <a:p>
          <a:endParaRPr lang="zh-TW" altLang="en-US">
            <a:solidFill>
              <a:schemeClr val="bg2"/>
            </a:solidFill>
          </a:endParaRPr>
        </a:p>
      </dgm:t>
    </dgm:pt>
    <dgm:pt modelId="{6EBA4E99-A2FA-47C5-84B5-F828C8B2D4F4}">
      <dgm:prSet phldrT="[文字]" custT="1"/>
      <dgm:spPr>
        <a:solidFill>
          <a:schemeClr val="accent1">
            <a:lumMod val="50000"/>
          </a:schemeClr>
        </a:solidFill>
      </dgm:spPr>
      <dgm:t>
        <a:bodyPr/>
        <a:lstStyle/>
        <a:p>
          <a:pPr>
            <a:lnSpc>
              <a:spcPts val="1900"/>
            </a:lnSpc>
            <a:spcAft>
              <a:spcPts val="0"/>
            </a:spcAft>
          </a:pPr>
          <a:endParaRPr lang="zh-TW" altLang="en-US" sz="1800" dirty="0">
            <a:solidFill>
              <a:schemeClr val="bg1"/>
            </a:solidFill>
          </a:endParaRPr>
        </a:p>
      </dgm:t>
    </dgm:pt>
    <dgm:pt modelId="{21C1CEBF-5DDF-4416-924A-3E2B56D5B64E}" type="sibTrans" cxnId="{01BE182B-F1D6-42B6-B699-2A335F1BE7AB}">
      <dgm:prSet/>
      <dgm:spPr/>
      <dgm:t>
        <a:bodyPr/>
        <a:lstStyle/>
        <a:p>
          <a:endParaRPr lang="zh-TW" altLang="en-US">
            <a:solidFill>
              <a:schemeClr val="bg2"/>
            </a:solidFill>
          </a:endParaRPr>
        </a:p>
      </dgm:t>
    </dgm:pt>
    <dgm:pt modelId="{488C3E4A-8E2A-463D-9CDD-9023074D18C4}" type="parTrans" cxnId="{01BE182B-F1D6-42B6-B699-2A335F1BE7AB}">
      <dgm:prSet/>
      <dgm:spPr/>
      <dgm:t>
        <a:bodyPr/>
        <a:lstStyle/>
        <a:p>
          <a:endParaRPr lang="zh-TW" altLang="en-US">
            <a:solidFill>
              <a:schemeClr val="bg2"/>
            </a:solidFill>
          </a:endParaRPr>
        </a:p>
      </dgm:t>
    </dgm:pt>
    <dgm:pt modelId="{EB785883-2C69-40B2-B65C-D2F8311FE2AA}">
      <dgm:prSet phldrT="[文字]" custT="1"/>
      <dgm:spPr>
        <a:solidFill>
          <a:schemeClr val="accent2">
            <a:lumMod val="75000"/>
          </a:schemeClr>
        </a:solidFill>
      </dgm:spPr>
      <dgm:t>
        <a:bodyPr/>
        <a:lstStyle/>
        <a:p>
          <a:pPr>
            <a:lnSpc>
              <a:spcPts val="2000"/>
            </a:lnSpc>
            <a:spcBef>
              <a:spcPts val="600"/>
            </a:spcBef>
            <a:spcAft>
              <a:spcPts val="0"/>
            </a:spcAft>
            <a:tabLst>
              <a:tab pos="3230563" algn="l"/>
            </a:tabLst>
          </a:pPr>
          <a:r>
            <a:rPr lang="zh-TW" altLang="en-US" sz="1800" dirty="0">
              <a:solidFill>
                <a:schemeClr val="bg1"/>
              </a:solidFill>
            </a:rPr>
            <a:t>人事費</a:t>
          </a:r>
          <a:r>
            <a:rPr lang="en-US" altLang="zh-TW" sz="1800" dirty="0">
              <a:solidFill>
                <a:schemeClr val="bg1"/>
              </a:solidFill>
            </a:rPr>
            <a:t>……………………………………….…………….(P.16)</a:t>
          </a:r>
          <a:endParaRPr lang="zh-TW" altLang="en-US" sz="1800" dirty="0">
            <a:solidFill>
              <a:schemeClr val="bg1"/>
            </a:solidFill>
          </a:endParaRPr>
        </a:p>
      </dgm:t>
    </dgm:pt>
    <dgm:pt modelId="{00907C88-842B-4CB5-91A5-EB6D924372D6}" type="parTrans" cxnId="{6664BD11-D3A4-4ED3-A8DF-F65DCE2A10AC}">
      <dgm:prSet/>
      <dgm:spPr/>
      <dgm:t>
        <a:bodyPr/>
        <a:lstStyle/>
        <a:p>
          <a:endParaRPr lang="zh-TW" altLang="en-US"/>
        </a:p>
      </dgm:t>
    </dgm:pt>
    <dgm:pt modelId="{7E48B45A-6D89-44D9-B597-713322147B14}" type="sibTrans" cxnId="{6664BD11-D3A4-4ED3-A8DF-F65DCE2A10AC}">
      <dgm:prSet/>
      <dgm:spPr/>
      <dgm:t>
        <a:bodyPr/>
        <a:lstStyle/>
        <a:p>
          <a:endParaRPr lang="zh-TW" altLang="en-US"/>
        </a:p>
      </dgm:t>
    </dgm:pt>
    <dgm:pt modelId="{65E12629-63EE-4F71-8D4B-39989C7FB387}">
      <dgm:prSet phldrT="[文字]" custT="1"/>
      <dgm:spPr>
        <a:solidFill>
          <a:schemeClr val="accent2">
            <a:lumMod val="75000"/>
          </a:schemeClr>
        </a:solidFill>
      </dgm:spPr>
      <dgm:t>
        <a:bodyPr/>
        <a:lstStyle/>
        <a:p>
          <a:pPr>
            <a:lnSpc>
              <a:spcPts val="2000"/>
            </a:lnSpc>
            <a:spcBef>
              <a:spcPts val="600"/>
            </a:spcBef>
            <a:spcAft>
              <a:spcPts val="600"/>
            </a:spcAft>
          </a:pPr>
          <a:r>
            <a:rPr lang="zh-TW" altLang="en-US" sz="1800" dirty="0">
              <a:solidFill>
                <a:schemeClr val="bg1"/>
              </a:solidFill>
            </a:rPr>
            <a:t>國外差旅費</a:t>
          </a:r>
          <a:r>
            <a:rPr lang="en-US" altLang="zh-TW" sz="1800" dirty="0">
              <a:solidFill>
                <a:schemeClr val="bg1"/>
              </a:solidFill>
            </a:rPr>
            <a:t>……………………………….................(P.37)</a:t>
          </a:r>
        </a:p>
      </dgm:t>
    </dgm:pt>
    <dgm:pt modelId="{531C8DBD-43DF-4285-921B-FCF56F396A6A}" type="parTrans" cxnId="{C6D87455-8911-4E27-AA71-0D5D738E5730}">
      <dgm:prSet/>
      <dgm:spPr/>
      <dgm:t>
        <a:bodyPr/>
        <a:lstStyle/>
        <a:p>
          <a:endParaRPr lang="zh-TW" altLang="en-US"/>
        </a:p>
      </dgm:t>
    </dgm:pt>
    <dgm:pt modelId="{592034A3-A2D7-4EFB-BBF8-07A3C27FE14F}" type="sibTrans" cxnId="{C6D87455-8911-4E27-AA71-0D5D738E5730}">
      <dgm:prSet/>
      <dgm:spPr/>
      <dgm:t>
        <a:bodyPr/>
        <a:lstStyle/>
        <a:p>
          <a:endParaRPr lang="zh-TW" altLang="en-US"/>
        </a:p>
      </dgm:t>
    </dgm:pt>
    <dgm:pt modelId="{9A6FEE5E-AFC8-4E56-B4AC-5375ED9B45A0}" type="pres">
      <dgm:prSet presAssocID="{E8811E28-2430-4979-A9CB-BF6A19FADE7A}" presName="Name0" presStyleCnt="0">
        <dgm:presLayoutVars>
          <dgm:chMax val="7"/>
          <dgm:chPref val="7"/>
          <dgm:dir/>
        </dgm:presLayoutVars>
      </dgm:prSet>
      <dgm:spPr/>
    </dgm:pt>
    <dgm:pt modelId="{8A8958D7-A4ED-4461-B966-9652717441E5}" type="pres">
      <dgm:prSet presAssocID="{E8811E28-2430-4979-A9CB-BF6A19FADE7A}" presName="Name1" presStyleCnt="0"/>
      <dgm:spPr/>
    </dgm:pt>
    <dgm:pt modelId="{C87AA6AC-9024-48AF-9BAE-4B342AA785FB}" type="pres">
      <dgm:prSet presAssocID="{E8811E28-2430-4979-A9CB-BF6A19FADE7A}" presName="cycle" presStyleCnt="0"/>
      <dgm:spPr/>
    </dgm:pt>
    <dgm:pt modelId="{70B6894E-0A18-45BB-8471-9B5972034F27}" type="pres">
      <dgm:prSet presAssocID="{E8811E28-2430-4979-A9CB-BF6A19FADE7A}" presName="srcNode" presStyleLbl="node1" presStyleIdx="0" presStyleCnt="5"/>
      <dgm:spPr/>
    </dgm:pt>
    <dgm:pt modelId="{D6172E5F-7B8D-4B78-8C9E-2A437BF015F0}" type="pres">
      <dgm:prSet presAssocID="{E8811E28-2430-4979-A9CB-BF6A19FADE7A}" presName="conn" presStyleLbl="parChTrans1D2" presStyleIdx="0" presStyleCnt="1" custScaleX="98149" custScaleY="99157" custLinFactNeighborX="-2315" custLinFactNeighborY="-210"/>
      <dgm:spPr/>
    </dgm:pt>
    <dgm:pt modelId="{56C6D426-8A6D-46D9-9B8A-A586A694BD4D}" type="pres">
      <dgm:prSet presAssocID="{E8811E28-2430-4979-A9CB-BF6A19FADE7A}" presName="extraNode" presStyleLbl="node1" presStyleIdx="0" presStyleCnt="5"/>
      <dgm:spPr/>
    </dgm:pt>
    <dgm:pt modelId="{FE424654-F5BE-4385-8BBC-504F20C2C9EC}" type="pres">
      <dgm:prSet presAssocID="{E8811E28-2430-4979-A9CB-BF6A19FADE7A}" presName="dstNode" presStyleLbl="node1" presStyleIdx="0" presStyleCnt="5"/>
      <dgm:spPr/>
    </dgm:pt>
    <dgm:pt modelId="{370D3887-45CB-4CA2-AB9E-D14C10E0405E}" type="pres">
      <dgm:prSet presAssocID="{B8319B5D-0A2B-469B-8DA4-344B3A33C8F7}" presName="text_1" presStyleLbl="node1" presStyleIdx="0" presStyleCnt="5" custScaleX="94064" custScaleY="78957" custLinFactY="300000" custLinFactNeighborX="-4730" custLinFactNeighborY="355435">
        <dgm:presLayoutVars>
          <dgm:bulletEnabled val="1"/>
        </dgm:presLayoutVars>
      </dgm:prSet>
      <dgm:spPr/>
    </dgm:pt>
    <dgm:pt modelId="{B2FEB5AF-42AD-404A-BB8F-42A32A9B03F7}" type="pres">
      <dgm:prSet presAssocID="{B8319B5D-0A2B-469B-8DA4-344B3A33C8F7}" presName="accent_1" presStyleCnt="0"/>
      <dgm:spPr/>
    </dgm:pt>
    <dgm:pt modelId="{453C9777-D95E-43AB-A091-9F10F90E7BFF}" type="pres">
      <dgm:prSet presAssocID="{B8319B5D-0A2B-469B-8DA4-344B3A33C8F7}" presName="accentRepeatNode" presStyleLbl="solidFgAcc1" presStyleIdx="0" presStyleCnt="5" custScaleX="95946" custScaleY="87342" custLinFactY="216150" custLinFactNeighborX="-27089" custLinFactNeighborY="300000"/>
      <dgm:spPr>
        <a:solidFill>
          <a:srgbClr val="FF0000"/>
        </a:solidFill>
      </dgm:spPr>
    </dgm:pt>
    <dgm:pt modelId="{3CC54D1F-0E8D-49AD-BCA5-00FFE83C556F}" type="pres">
      <dgm:prSet presAssocID="{E1B72F0C-3522-471F-87A0-564CA3AB3DCE}" presName="text_2" presStyleLbl="node1" presStyleIdx="1" presStyleCnt="5" custScaleX="97655" custScaleY="78957" custLinFactY="-98574" custLinFactNeighborX="-7061" custLinFactNeighborY="-100000">
        <dgm:presLayoutVars>
          <dgm:bulletEnabled val="1"/>
        </dgm:presLayoutVars>
      </dgm:prSet>
      <dgm:spPr/>
    </dgm:pt>
    <dgm:pt modelId="{198D1214-499C-428A-ABC9-7B39A1E72190}" type="pres">
      <dgm:prSet presAssocID="{E1B72F0C-3522-471F-87A0-564CA3AB3DCE}" presName="accent_2" presStyleCnt="0"/>
      <dgm:spPr/>
    </dgm:pt>
    <dgm:pt modelId="{B986DBC2-0A90-4359-B631-5E39B23B57A2}" type="pres">
      <dgm:prSet presAssocID="{E1B72F0C-3522-471F-87A0-564CA3AB3DCE}" presName="accentRepeatNode" presStyleLbl="solidFgAcc1" presStyleIdx="1" presStyleCnt="5" custScaleX="105694" custScaleY="88818" custLinFactY="-67023" custLinFactNeighborX="-81746" custLinFactNeighborY="-100000"/>
      <dgm:spPr>
        <a:solidFill>
          <a:srgbClr val="FF0000"/>
        </a:solidFill>
      </dgm:spPr>
    </dgm:pt>
    <dgm:pt modelId="{5E449DEB-BC7F-4F90-8E64-69EB4ED511F1}" type="pres">
      <dgm:prSet presAssocID="{946DB641-60B2-46A5-81C5-38B4600C0A23}" presName="text_3" presStyleLbl="node1" presStyleIdx="2" presStyleCnt="5" custScaleX="95444" custScaleY="86540" custLinFactY="-5139" custLinFactNeighborX="-6135" custLinFactNeighborY="-100000">
        <dgm:presLayoutVars>
          <dgm:bulletEnabled val="1"/>
        </dgm:presLayoutVars>
      </dgm:prSet>
      <dgm:spPr/>
    </dgm:pt>
    <dgm:pt modelId="{475AF10D-14C7-47EE-8E50-63F11299AC40}" type="pres">
      <dgm:prSet presAssocID="{946DB641-60B2-46A5-81C5-38B4600C0A23}" presName="accent_3" presStyleCnt="0"/>
      <dgm:spPr/>
    </dgm:pt>
    <dgm:pt modelId="{FE0989FD-9023-400A-A417-9D1942091CA6}" type="pres">
      <dgm:prSet presAssocID="{946DB641-60B2-46A5-81C5-38B4600C0A23}" presName="accentRepeatNode" presStyleLbl="solidFgAcc1" presStyleIdx="2" presStyleCnt="5" custScaleX="89783" custScaleY="87771" custLinFactNeighborX="-14660" custLinFactNeighborY="-79173"/>
      <dgm:spPr/>
    </dgm:pt>
    <dgm:pt modelId="{CF6C5164-8CDD-4313-866B-21F5D16D6F32}" type="pres">
      <dgm:prSet presAssocID="{1453B25F-D32B-48A6-A4AA-EFBFD4220D06}" presName="text_4" presStyleLbl="node1" presStyleIdx="3" presStyleCnt="5" custScaleX="91909" custScaleY="78957" custLinFactNeighborX="-4188" custLinFactNeighborY="-4509">
        <dgm:presLayoutVars>
          <dgm:bulletEnabled val="1"/>
        </dgm:presLayoutVars>
      </dgm:prSet>
      <dgm:spPr/>
    </dgm:pt>
    <dgm:pt modelId="{D552FB7C-73F4-45AC-A4AF-F10F50EBDB8D}" type="pres">
      <dgm:prSet presAssocID="{1453B25F-D32B-48A6-A4AA-EFBFD4220D06}" presName="accent_4" presStyleCnt="0"/>
      <dgm:spPr/>
    </dgm:pt>
    <dgm:pt modelId="{213870EB-268B-4541-B9F9-119B036F1EDE}" type="pres">
      <dgm:prSet presAssocID="{1453B25F-D32B-48A6-A4AA-EFBFD4220D06}" presName="accentRepeatNode" presStyleLbl="solidFgAcc1" presStyleIdx="3" presStyleCnt="5" custScaleX="89656" custScaleY="83005" custLinFactNeighborX="4179" custLinFactNeighborY="-10589"/>
      <dgm:spPr/>
    </dgm:pt>
    <dgm:pt modelId="{A165AB60-AD18-45B2-8213-94762CC7DCCC}" type="pres">
      <dgm:prSet presAssocID="{4DD03755-A633-4E93-B4B6-E5B3607585C5}" presName="text_5" presStyleLbl="node1" presStyleIdx="4" presStyleCnt="5" custScaleX="88102" custScaleY="78957" custLinFactNeighborX="-1749" custLinFactNeighborY="-50751">
        <dgm:presLayoutVars>
          <dgm:bulletEnabled val="1"/>
        </dgm:presLayoutVars>
      </dgm:prSet>
      <dgm:spPr/>
    </dgm:pt>
    <dgm:pt modelId="{0D0A2381-806A-44D1-A89E-E84088B98831}" type="pres">
      <dgm:prSet presAssocID="{4DD03755-A633-4E93-B4B6-E5B3607585C5}" presName="accent_5" presStyleCnt="0"/>
      <dgm:spPr/>
    </dgm:pt>
    <dgm:pt modelId="{06D0E33B-763D-452C-812E-786A4D901093}" type="pres">
      <dgm:prSet presAssocID="{4DD03755-A633-4E93-B4B6-E5B3607585C5}" presName="accentRepeatNode" presStyleLbl="solidFgAcc1" presStyleIdx="4" presStyleCnt="5" custScaleX="93428" custScaleY="75282" custLinFactNeighborX="38118" custLinFactNeighborY="-44055"/>
      <dgm:spPr/>
    </dgm:pt>
  </dgm:ptLst>
  <dgm:cxnLst>
    <dgm:cxn modelId="{FD7A8104-BE3A-4BA6-90FB-3973CDE4C227}" srcId="{E8811E28-2430-4979-A9CB-BF6A19FADE7A}" destId="{946DB641-60B2-46A5-81C5-38B4600C0A23}" srcOrd="2" destOrd="0" parTransId="{2FEB8B9C-41E6-42F3-9BF6-F284F0AE4FC0}" sibTransId="{FF505C84-229C-4C6C-B482-92968FC8BFAC}"/>
    <dgm:cxn modelId="{6664BD11-D3A4-4ED3-A8DF-F65DCE2A10AC}" srcId="{946DB641-60B2-46A5-81C5-38B4600C0A23}" destId="{EB785883-2C69-40B2-B65C-D2F8311FE2AA}" srcOrd="0" destOrd="0" parTransId="{00907C88-842B-4CB5-91A5-EB6D924372D6}" sibTransId="{7E48B45A-6D89-44D9-B597-713322147B14}"/>
    <dgm:cxn modelId="{01BE182B-F1D6-42B6-B699-2A335F1BE7AB}" srcId="{1453B25F-D32B-48A6-A4AA-EFBFD4220D06}" destId="{6EBA4E99-A2FA-47C5-84B5-F828C8B2D4F4}" srcOrd="0" destOrd="0" parTransId="{488C3E4A-8E2A-463D-9CDD-9023074D18C4}" sibTransId="{21C1CEBF-5DDF-4416-924A-3E2B56D5B64E}"/>
    <dgm:cxn modelId="{289BE939-31BB-40BC-8A13-7B4BF57B6633}" type="presOf" srcId="{1BA413D3-88D0-4473-BC8E-4C108E0D50C5}" destId="{5E449DEB-BC7F-4F90-8E64-69EB4ED511F1}" srcOrd="0" destOrd="3" presId="urn:microsoft.com/office/officeart/2008/layout/VerticalCurvedList"/>
    <dgm:cxn modelId="{8AC5165C-6ACC-4DED-B511-491EFAD1ACB9}" srcId="{E8811E28-2430-4979-A9CB-BF6A19FADE7A}" destId="{B8319B5D-0A2B-469B-8DA4-344B3A33C8F7}" srcOrd="0" destOrd="0" parTransId="{6A491A24-F963-4346-B524-9B5EBBC3503B}" sibTransId="{72EA60F6-BE73-4D9C-802E-2CF2D4E7332B}"/>
    <dgm:cxn modelId="{ECE9BA41-D9E9-4C67-AAD4-6DF0937A0AEF}" type="presOf" srcId="{E8811E28-2430-4979-A9CB-BF6A19FADE7A}" destId="{9A6FEE5E-AFC8-4E56-B4AC-5375ED9B45A0}" srcOrd="0" destOrd="0" presId="urn:microsoft.com/office/officeart/2008/layout/VerticalCurvedList"/>
    <dgm:cxn modelId="{F58CCF61-643C-43A5-BCD4-7E13D1E2F1A1}" type="presOf" srcId="{E1B72F0C-3522-471F-87A0-564CA3AB3DCE}" destId="{3CC54D1F-0E8D-49AD-BCA5-00FFE83C556F}" srcOrd="0" destOrd="0" presId="urn:microsoft.com/office/officeart/2008/layout/VerticalCurvedList"/>
    <dgm:cxn modelId="{9A35946F-D2DC-47AA-8B61-96B7B646A80F}" type="presOf" srcId="{4DD03755-A633-4E93-B4B6-E5B3607585C5}" destId="{A165AB60-AD18-45B2-8213-94762CC7DCCC}" srcOrd="0" destOrd="0" presId="urn:microsoft.com/office/officeart/2008/layout/VerticalCurvedList"/>
    <dgm:cxn modelId="{8310DC51-9AC3-4AC7-AA9A-F3C3F0C2BE50}" type="presOf" srcId="{72EA60F6-BE73-4D9C-802E-2CF2D4E7332B}" destId="{D6172E5F-7B8D-4B78-8C9E-2A437BF015F0}" srcOrd="0" destOrd="0" presId="urn:microsoft.com/office/officeart/2008/layout/VerticalCurvedList"/>
    <dgm:cxn modelId="{DDE8E673-76CB-4BD6-9FB2-C9EA77C6A056}" type="presOf" srcId="{946DB641-60B2-46A5-81C5-38B4600C0A23}" destId="{5E449DEB-BC7F-4F90-8E64-69EB4ED511F1}" srcOrd="0" destOrd="0" presId="urn:microsoft.com/office/officeart/2008/layout/VerticalCurvedList"/>
    <dgm:cxn modelId="{C6D87455-8911-4E27-AA71-0D5D738E5730}" srcId="{946DB641-60B2-46A5-81C5-38B4600C0A23}" destId="{65E12629-63EE-4F71-8D4B-39989C7FB387}" srcOrd="3" destOrd="0" parTransId="{531C8DBD-43DF-4285-921B-FCF56F396A6A}" sibTransId="{592034A3-A2D7-4EFB-BBF8-07A3C27FE14F}"/>
    <dgm:cxn modelId="{8250DC79-6E0F-44E2-9755-F5AE90146FC8}" srcId="{946DB641-60B2-46A5-81C5-38B4600C0A23}" destId="{1BA413D3-88D0-4473-BC8E-4C108E0D50C5}" srcOrd="2" destOrd="0" parTransId="{84133D71-B725-4CD6-9237-A4DD51863CB5}" sibTransId="{D65BD573-0860-4125-9251-8DD6977C3BCB}"/>
    <dgm:cxn modelId="{C256A97D-54E1-413E-8C44-408457775CE7}" type="presOf" srcId="{1453B25F-D32B-48A6-A4AA-EFBFD4220D06}" destId="{CF6C5164-8CDD-4313-866B-21F5D16D6F32}" srcOrd="0" destOrd="0" presId="urn:microsoft.com/office/officeart/2008/layout/VerticalCurvedList"/>
    <dgm:cxn modelId="{67D45183-2CAC-4C42-8709-4FECA98C482D}" type="presOf" srcId="{B8319B5D-0A2B-469B-8DA4-344B3A33C8F7}" destId="{370D3887-45CB-4CA2-AB9E-D14C10E0405E}" srcOrd="0" destOrd="0" presId="urn:microsoft.com/office/officeart/2008/layout/VerticalCurvedList"/>
    <dgm:cxn modelId="{6002B0A6-4247-4BCB-A78F-F7A25064CF2C}" type="presOf" srcId="{2105E333-97CF-4A59-8950-745BEDE77E96}" destId="{5E449DEB-BC7F-4F90-8E64-69EB4ED511F1}" srcOrd="0" destOrd="2" presId="urn:microsoft.com/office/officeart/2008/layout/VerticalCurvedList"/>
    <dgm:cxn modelId="{67AFECB1-5142-4304-8E45-9B4911228D35}" srcId="{946DB641-60B2-46A5-81C5-38B4600C0A23}" destId="{2105E333-97CF-4A59-8950-745BEDE77E96}" srcOrd="1" destOrd="0" parTransId="{E24E8717-99DF-4C26-9973-0F16A54F37E3}" sibTransId="{D59AC55D-DC83-4435-97C6-CDD6E878951D}"/>
    <dgm:cxn modelId="{02E685BC-A653-4252-B322-222CA9359DA9}" srcId="{E8811E28-2430-4979-A9CB-BF6A19FADE7A}" destId="{E1B72F0C-3522-471F-87A0-564CA3AB3DCE}" srcOrd="1" destOrd="0" parTransId="{B4B3528D-C5D8-46E4-ADA1-77074C74438C}" sibTransId="{11688D52-10AD-445C-9CDC-DAA05C99FCBB}"/>
    <dgm:cxn modelId="{225433C3-C7AB-450B-9E38-CBDD7CF7C4CF}" type="presOf" srcId="{EB785883-2C69-40B2-B65C-D2F8311FE2AA}" destId="{5E449DEB-BC7F-4F90-8E64-69EB4ED511F1}" srcOrd="0" destOrd="1" presId="urn:microsoft.com/office/officeart/2008/layout/VerticalCurvedList"/>
    <dgm:cxn modelId="{2F9066CB-4984-427B-B170-F460A5273F01}" type="presOf" srcId="{65E12629-63EE-4F71-8D4B-39989C7FB387}" destId="{5E449DEB-BC7F-4F90-8E64-69EB4ED511F1}" srcOrd="0" destOrd="4" presId="urn:microsoft.com/office/officeart/2008/layout/VerticalCurvedList"/>
    <dgm:cxn modelId="{AB694FE1-4EB6-4DC6-A564-82ACE8F5865E}" type="presOf" srcId="{6EBA4E99-A2FA-47C5-84B5-F828C8B2D4F4}" destId="{CF6C5164-8CDD-4313-866B-21F5D16D6F32}" srcOrd="0" destOrd="1" presId="urn:microsoft.com/office/officeart/2008/layout/VerticalCurvedList"/>
    <dgm:cxn modelId="{639DF9E3-65C3-4FE8-AF4E-1EA47A1039C7}" srcId="{E8811E28-2430-4979-A9CB-BF6A19FADE7A}" destId="{4DD03755-A633-4E93-B4B6-E5B3607585C5}" srcOrd="4" destOrd="0" parTransId="{22BB390B-FB41-4455-ADB7-4CCBA891E023}" sibTransId="{34D79C64-D9FB-4E35-AC85-463D6A87A011}"/>
    <dgm:cxn modelId="{A2D0D0F6-13AB-4CAE-9C95-8B93DB2C86AA}" srcId="{E8811E28-2430-4979-A9CB-BF6A19FADE7A}" destId="{1453B25F-D32B-48A6-A4AA-EFBFD4220D06}" srcOrd="3" destOrd="0" parTransId="{EEE6983D-1A24-41E8-B203-FBFBC9AF454C}" sibTransId="{4CABA457-347D-4FAA-9763-FD00A52160D4}"/>
    <dgm:cxn modelId="{3BA0CCA8-C59B-46D7-92C5-B7FFE41D5C6C}" type="presParOf" srcId="{9A6FEE5E-AFC8-4E56-B4AC-5375ED9B45A0}" destId="{8A8958D7-A4ED-4461-B966-9652717441E5}" srcOrd="0" destOrd="0" presId="urn:microsoft.com/office/officeart/2008/layout/VerticalCurvedList"/>
    <dgm:cxn modelId="{DF3291AC-77A1-4FAA-A359-5517E43BCD0A}" type="presParOf" srcId="{8A8958D7-A4ED-4461-B966-9652717441E5}" destId="{C87AA6AC-9024-48AF-9BAE-4B342AA785FB}" srcOrd="0" destOrd="0" presId="urn:microsoft.com/office/officeart/2008/layout/VerticalCurvedList"/>
    <dgm:cxn modelId="{2D301E4F-33CF-490D-9D27-37FD58C4CEE2}" type="presParOf" srcId="{C87AA6AC-9024-48AF-9BAE-4B342AA785FB}" destId="{70B6894E-0A18-45BB-8471-9B5972034F27}" srcOrd="0" destOrd="0" presId="urn:microsoft.com/office/officeart/2008/layout/VerticalCurvedList"/>
    <dgm:cxn modelId="{728E03D5-4C07-431F-8000-0727842C12BF}" type="presParOf" srcId="{C87AA6AC-9024-48AF-9BAE-4B342AA785FB}" destId="{D6172E5F-7B8D-4B78-8C9E-2A437BF015F0}" srcOrd="1" destOrd="0" presId="urn:microsoft.com/office/officeart/2008/layout/VerticalCurvedList"/>
    <dgm:cxn modelId="{8BDF6A36-7F1A-4DBA-94E8-72AE795452C1}" type="presParOf" srcId="{C87AA6AC-9024-48AF-9BAE-4B342AA785FB}" destId="{56C6D426-8A6D-46D9-9B8A-A586A694BD4D}" srcOrd="2" destOrd="0" presId="urn:microsoft.com/office/officeart/2008/layout/VerticalCurvedList"/>
    <dgm:cxn modelId="{E34768E4-C2FF-4399-9214-43FC2AE5BAF9}" type="presParOf" srcId="{C87AA6AC-9024-48AF-9BAE-4B342AA785FB}" destId="{FE424654-F5BE-4385-8BBC-504F20C2C9EC}" srcOrd="3" destOrd="0" presId="urn:microsoft.com/office/officeart/2008/layout/VerticalCurvedList"/>
    <dgm:cxn modelId="{91B5670E-7D40-4B1D-AD7A-4EC97FF2B88B}" type="presParOf" srcId="{8A8958D7-A4ED-4461-B966-9652717441E5}" destId="{370D3887-45CB-4CA2-AB9E-D14C10E0405E}" srcOrd="1" destOrd="0" presId="urn:microsoft.com/office/officeart/2008/layout/VerticalCurvedList"/>
    <dgm:cxn modelId="{196853BD-FB1E-43C2-828A-E033AF3AE362}" type="presParOf" srcId="{8A8958D7-A4ED-4461-B966-9652717441E5}" destId="{B2FEB5AF-42AD-404A-BB8F-42A32A9B03F7}" srcOrd="2" destOrd="0" presId="urn:microsoft.com/office/officeart/2008/layout/VerticalCurvedList"/>
    <dgm:cxn modelId="{CF37B6F7-944A-4843-94B5-23CCAF9E89C3}" type="presParOf" srcId="{B2FEB5AF-42AD-404A-BB8F-42A32A9B03F7}" destId="{453C9777-D95E-43AB-A091-9F10F90E7BFF}" srcOrd="0" destOrd="0" presId="urn:microsoft.com/office/officeart/2008/layout/VerticalCurvedList"/>
    <dgm:cxn modelId="{0B8F510E-BE46-4D67-A817-36EE4C5092CD}" type="presParOf" srcId="{8A8958D7-A4ED-4461-B966-9652717441E5}" destId="{3CC54D1F-0E8D-49AD-BCA5-00FFE83C556F}" srcOrd="3" destOrd="0" presId="urn:microsoft.com/office/officeart/2008/layout/VerticalCurvedList"/>
    <dgm:cxn modelId="{2E40A3F4-BCE9-4EAB-9CD9-13955D5425CE}" type="presParOf" srcId="{8A8958D7-A4ED-4461-B966-9652717441E5}" destId="{198D1214-499C-428A-ABC9-7B39A1E72190}" srcOrd="4" destOrd="0" presId="urn:microsoft.com/office/officeart/2008/layout/VerticalCurvedList"/>
    <dgm:cxn modelId="{0A3EFC9B-88D2-4C4A-AE2C-16A0F79E72D4}" type="presParOf" srcId="{198D1214-499C-428A-ABC9-7B39A1E72190}" destId="{B986DBC2-0A90-4359-B631-5E39B23B57A2}" srcOrd="0" destOrd="0" presId="urn:microsoft.com/office/officeart/2008/layout/VerticalCurvedList"/>
    <dgm:cxn modelId="{2D209FF6-BFAC-46B9-B2AE-00225A4C9985}" type="presParOf" srcId="{8A8958D7-A4ED-4461-B966-9652717441E5}" destId="{5E449DEB-BC7F-4F90-8E64-69EB4ED511F1}" srcOrd="5" destOrd="0" presId="urn:microsoft.com/office/officeart/2008/layout/VerticalCurvedList"/>
    <dgm:cxn modelId="{A4594579-4789-46A0-B79D-954384106C4B}" type="presParOf" srcId="{8A8958D7-A4ED-4461-B966-9652717441E5}" destId="{475AF10D-14C7-47EE-8E50-63F11299AC40}" srcOrd="6" destOrd="0" presId="urn:microsoft.com/office/officeart/2008/layout/VerticalCurvedList"/>
    <dgm:cxn modelId="{ED91B74F-21E2-4AD4-904B-28FFCBDE88B9}" type="presParOf" srcId="{475AF10D-14C7-47EE-8E50-63F11299AC40}" destId="{FE0989FD-9023-400A-A417-9D1942091CA6}" srcOrd="0" destOrd="0" presId="urn:microsoft.com/office/officeart/2008/layout/VerticalCurvedList"/>
    <dgm:cxn modelId="{31C26FA4-A42A-4812-A91E-A2D62CE33BFF}" type="presParOf" srcId="{8A8958D7-A4ED-4461-B966-9652717441E5}" destId="{CF6C5164-8CDD-4313-866B-21F5D16D6F32}" srcOrd="7" destOrd="0" presId="urn:microsoft.com/office/officeart/2008/layout/VerticalCurvedList"/>
    <dgm:cxn modelId="{269C3C00-B1C5-4A80-9746-AF8B91B56A2E}" type="presParOf" srcId="{8A8958D7-A4ED-4461-B966-9652717441E5}" destId="{D552FB7C-73F4-45AC-A4AF-F10F50EBDB8D}" srcOrd="8" destOrd="0" presId="urn:microsoft.com/office/officeart/2008/layout/VerticalCurvedList"/>
    <dgm:cxn modelId="{0685178E-365D-4100-B65E-637CB7BEF26A}" type="presParOf" srcId="{D552FB7C-73F4-45AC-A4AF-F10F50EBDB8D}" destId="{213870EB-268B-4541-B9F9-119B036F1EDE}" srcOrd="0" destOrd="0" presId="urn:microsoft.com/office/officeart/2008/layout/VerticalCurvedList"/>
    <dgm:cxn modelId="{8832BCFC-E980-4059-A5BD-8B174CA4BEFB}" type="presParOf" srcId="{8A8958D7-A4ED-4461-B966-9652717441E5}" destId="{A165AB60-AD18-45B2-8213-94762CC7DCCC}" srcOrd="9" destOrd="0" presId="urn:microsoft.com/office/officeart/2008/layout/VerticalCurvedList"/>
    <dgm:cxn modelId="{48360989-A22A-4D8A-BB83-7779FA937833}" type="presParOf" srcId="{8A8958D7-A4ED-4461-B966-9652717441E5}" destId="{0D0A2381-806A-44D1-A89E-E84088B98831}" srcOrd="10" destOrd="0" presId="urn:microsoft.com/office/officeart/2008/layout/VerticalCurvedList"/>
    <dgm:cxn modelId="{2FC0CF01-DE8C-4CB4-843C-086223F8955A}" type="presParOf" srcId="{0D0A2381-806A-44D1-A89E-E84088B98831}" destId="{06D0E33B-763D-452C-812E-786A4D90109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B0F3AEE-922D-446E-B1BD-66583ABEC13C}" type="doc">
      <dgm:prSet loTypeId="urn:microsoft.com/office/officeart/2005/8/layout/list1" loCatId="list" qsTypeId="urn:microsoft.com/office/officeart/2005/8/quickstyle/3d3#1" qsCatId="3D" csTypeId="urn:microsoft.com/office/officeart/2005/8/colors/colorful1#1" csCatId="colorful" phldr="1"/>
      <dgm:spPr/>
      <dgm:t>
        <a:bodyPr/>
        <a:lstStyle/>
        <a:p>
          <a:endParaRPr lang="zh-TW" altLang="en-US"/>
        </a:p>
      </dgm:t>
    </dgm:pt>
    <dgm:pt modelId="{E29C7C8F-0CDB-47A2-872E-57A5C374A27A}">
      <dgm:prSet phldrT="[文字]"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抬頭為「淡江大學學校財團法人淡江大學」</a:t>
          </a:r>
        </a:p>
      </dgm:t>
    </dgm:pt>
    <dgm:pt modelId="{BFF2ABF8-23FF-40F1-97D5-99E8A7533C71}" type="parTrans" cxnId="{B63B8D7C-A695-4A6C-B720-3660CC735921}">
      <dgm:prSet/>
      <dgm:spPr/>
      <dgm:t>
        <a:bodyPr/>
        <a:lstStyle/>
        <a:p>
          <a:endParaRPr lang="zh-TW" altLang="en-US">
            <a:solidFill>
              <a:schemeClr val="tx1"/>
            </a:solidFill>
            <a:latin typeface="微軟正黑體" pitchFamily="34" charset="-120"/>
            <a:ea typeface="微軟正黑體" pitchFamily="34" charset="-120"/>
          </a:endParaRPr>
        </a:p>
      </dgm:t>
    </dgm:pt>
    <dgm:pt modelId="{C18B6150-370F-4D26-BD4B-4C3822A959E5}" type="sibTrans" cxnId="{B63B8D7C-A695-4A6C-B720-3660CC735921}">
      <dgm:prSet/>
      <dgm:spPr/>
      <dgm:t>
        <a:bodyPr/>
        <a:lstStyle/>
        <a:p>
          <a:endParaRPr lang="zh-TW" altLang="en-US">
            <a:solidFill>
              <a:schemeClr val="tx1"/>
            </a:solidFill>
            <a:latin typeface="微軟正黑體" pitchFamily="34" charset="-120"/>
            <a:ea typeface="微軟正黑體" pitchFamily="34" charset="-120"/>
          </a:endParaRPr>
        </a:p>
      </dgm:t>
    </dgm:pt>
    <dgm:pt modelId="{0FDE66B5-AC39-4155-8379-68A729F8FA80}">
      <dgm:prSet phldrT="[文字]" custT="1"/>
      <dgm:spPr>
        <a:solidFill>
          <a:schemeClr val="accent2">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人員簽章及簽註日期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經辦、點驗須不同人</a:t>
          </a:r>
          <a:r>
            <a:rPr lang="en-US" altLang="zh-TW" sz="2400" dirty="0">
              <a:latin typeface="微軟正黑體" pitchFamily="34" charset="-120"/>
              <a:ea typeface="微軟正黑體" pitchFamily="34" charset="-120"/>
            </a:rPr>
            <a:t>)</a:t>
          </a:r>
        </a:p>
      </dgm:t>
    </dgm:pt>
    <dgm:pt modelId="{31D6E589-DD2A-49AF-A7CB-E736A722A3DC}" type="parTrans" cxnId="{A0B2CBE2-3CF6-483E-BF3B-72CDE40FFE2C}">
      <dgm:prSet/>
      <dgm:spPr/>
      <dgm:t>
        <a:bodyPr/>
        <a:lstStyle/>
        <a:p>
          <a:endParaRPr lang="zh-TW" altLang="en-US">
            <a:solidFill>
              <a:schemeClr val="tx1"/>
            </a:solidFill>
            <a:latin typeface="微軟正黑體" pitchFamily="34" charset="-120"/>
            <a:ea typeface="微軟正黑體" pitchFamily="34" charset="-120"/>
          </a:endParaRPr>
        </a:p>
      </dgm:t>
    </dgm:pt>
    <dgm:pt modelId="{3752689D-F5F7-4136-8C0F-2A61B2C04985}" type="sibTrans" cxnId="{A0B2CBE2-3CF6-483E-BF3B-72CDE40FFE2C}">
      <dgm:prSet/>
      <dgm:spPr/>
      <dgm:t>
        <a:bodyPr/>
        <a:lstStyle/>
        <a:p>
          <a:endParaRPr lang="zh-TW" altLang="en-US">
            <a:solidFill>
              <a:schemeClr val="tx1"/>
            </a:solidFill>
            <a:latin typeface="微軟正黑體" pitchFamily="34" charset="-120"/>
            <a:ea typeface="微軟正黑體" pitchFamily="34" charset="-120"/>
          </a:endParaRPr>
        </a:p>
      </dgm:t>
    </dgm:pt>
    <dgm:pt modelId="{6B5F9652-F888-4825-AE91-FF507226E819}">
      <dgm:prSet phldrT="[文字]" custT="1"/>
      <dgm:spPr>
        <a:solidFill>
          <a:schemeClr val="accent3">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有保管單須先送「資產組」簽核</a:t>
          </a:r>
        </a:p>
      </dgm:t>
    </dgm:pt>
    <dgm:pt modelId="{A7BC3E4C-E257-4BA2-B57B-C551ECA77BF6}" type="parTrans" cxnId="{BC84AD78-8588-429E-8F6D-B72C6FC152AE}">
      <dgm:prSet/>
      <dgm:spPr/>
      <dgm:t>
        <a:bodyPr/>
        <a:lstStyle/>
        <a:p>
          <a:endParaRPr lang="zh-TW" altLang="en-US">
            <a:solidFill>
              <a:schemeClr val="tx1"/>
            </a:solidFill>
            <a:latin typeface="微軟正黑體" pitchFamily="34" charset="-120"/>
            <a:ea typeface="微軟正黑體" pitchFamily="34" charset="-120"/>
          </a:endParaRPr>
        </a:p>
      </dgm:t>
    </dgm:pt>
    <dgm:pt modelId="{E35F9AED-AEB1-463C-BBA1-E4F204018B29}" type="sibTrans" cxnId="{BC84AD78-8588-429E-8F6D-B72C6FC152AE}">
      <dgm:prSet/>
      <dgm:spPr/>
      <dgm:t>
        <a:bodyPr/>
        <a:lstStyle/>
        <a:p>
          <a:endParaRPr lang="zh-TW" altLang="en-US">
            <a:solidFill>
              <a:schemeClr val="tx1"/>
            </a:solidFill>
            <a:latin typeface="微軟正黑體" pitchFamily="34" charset="-120"/>
            <a:ea typeface="微軟正黑體" pitchFamily="34" charset="-120"/>
          </a:endParaRPr>
        </a:p>
      </dgm:t>
    </dgm:pt>
    <dgm:pt modelId="{1132D711-6550-4204-A7CA-4DE7B4651222}">
      <dgm:prSet phldrT="[文字]" custT="1"/>
      <dgm:spPr>
        <a:solidFill>
          <a:schemeClr val="accent2">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經費的使用須與本研究計畫相關</a:t>
          </a:r>
        </a:p>
      </dgm:t>
    </dgm:pt>
    <dgm:pt modelId="{A8F4F179-4F7E-47CC-B19B-7567D12B9787}" type="parTrans" cxnId="{EB29B2CF-ED57-431B-90CA-5F9DC1F13D73}">
      <dgm:prSet/>
      <dgm:spPr/>
      <dgm:t>
        <a:bodyPr/>
        <a:lstStyle/>
        <a:p>
          <a:endParaRPr lang="zh-TW" altLang="en-US">
            <a:solidFill>
              <a:schemeClr val="tx1"/>
            </a:solidFill>
            <a:latin typeface="微軟正黑體" pitchFamily="34" charset="-120"/>
            <a:ea typeface="微軟正黑體" pitchFamily="34" charset="-120"/>
          </a:endParaRPr>
        </a:p>
      </dgm:t>
    </dgm:pt>
    <dgm:pt modelId="{C2CDA224-2A1F-47A6-9BF3-4EE36AF88DED}" type="sibTrans" cxnId="{EB29B2CF-ED57-431B-90CA-5F9DC1F13D73}">
      <dgm:prSet/>
      <dgm:spPr/>
      <dgm:t>
        <a:bodyPr/>
        <a:lstStyle/>
        <a:p>
          <a:endParaRPr lang="zh-TW" altLang="en-US">
            <a:solidFill>
              <a:schemeClr val="tx1"/>
            </a:solidFill>
            <a:latin typeface="微軟正黑體" pitchFamily="34" charset="-120"/>
            <a:ea typeface="微軟正黑體" pitchFamily="34" charset="-120"/>
          </a:endParaRPr>
        </a:p>
      </dgm:t>
    </dgm:pt>
    <dgm:pt modelId="{EED6782E-57F1-461D-8342-BBE167439A59}">
      <dgm:prSet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有人員出差先送「研發處或人資處」簽核</a:t>
          </a:r>
        </a:p>
      </dgm:t>
    </dgm:pt>
    <dgm:pt modelId="{557DF013-7ECF-4584-AC99-54FBC59A9B05}" type="parTrans" cxnId="{1A8EFDB8-2AF0-487E-9713-029699DE5808}">
      <dgm:prSet/>
      <dgm:spPr/>
      <dgm:t>
        <a:bodyPr/>
        <a:lstStyle/>
        <a:p>
          <a:endParaRPr lang="zh-TW" altLang="en-US"/>
        </a:p>
      </dgm:t>
    </dgm:pt>
    <dgm:pt modelId="{98BFC2EC-45FB-4074-93A6-AE6006B0D02D}" type="sibTrans" cxnId="{1A8EFDB8-2AF0-487E-9713-029699DE5808}">
      <dgm:prSet/>
      <dgm:spPr/>
      <dgm:t>
        <a:bodyPr/>
        <a:lstStyle/>
        <a:p>
          <a:endParaRPr lang="zh-TW" altLang="en-US"/>
        </a:p>
      </dgm:t>
    </dgm:pt>
    <dgm:pt modelId="{09C13D7F-B140-4143-8540-9CEC6E9C673E}">
      <dgm:prSet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憑證附件完整</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佐證資料、請購單、保管單</a:t>
          </a:r>
          <a:r>
            <a:rPr lang="en-US" altLang="zh-TW" sz="2400" dirty="0">
              <a:latin typeface="微軟正黑體" pitchFamily="34" charset="-120"/>
              <a:ea typeface="微軟正黑體" pitchFamily="34" charset="-120"/>
            </a:rPr>
            <a:t>)</a:t>
          </a:r>
          <a:endParaRPr lang="zh-TW" altLang="en-US" sz="2400" dirty="0"/>
        </a:p>
      </dgm:t>
    </dgm:pt>
    <dgm:pt modelId="{3358CE78-DA45-4845-B8E8-B414A51A68FF}" type="parTrans" cxnId="{21AED37E-D1FD-482B-A76C-FC4AECEA1879}">
      <dgm:prSet/>
      <dgm:spPr/>
      <dgm:t>
        <a:bodyPr/>
        <a:lstStyle/>
        <a:p>
          <a:endParaRPr lang="zh-TW" altLang="en-US"/>
        </a:p>
      </dgm:t>
    </dgm:pt>
    <dgm:pt modelId="{71C7D59B-57DF-4A68-99CD-5D0F60A6C1F8}" type="sibTrans" cxnId="{21AED37E-D1FD-482B-A76C-FC4AECEA1879}">
      <dgm:prSet/>
      <dgm:spPr/>
      <dgm:t>
        <a:bodyPr/>
        <a:lstStyle/>
        <a:p>
          <a:endParaRPr lang="zh-TW" altLang="en-US"/>
        </a:p>
      </dgm:t>
    </dgm:pt>
    <dgm:pt modelId="{E902FCEA-B2FE-4D9B-960D-E2A90FB3A63E}">
      <dgm:prSet custT="1"/>
      <dgm:spPr/>
      <dgm:t>
        <a:bodyPr/>
        <a:lstStyle/>
        <a:p>
          <a:r>
            <a:rPr lang="zh-TW" altLang="en-US" sz="2400" dirty="0"/>
            <a:t>確認</a:t>
          </a:r>
          <a:r>
            <a:rPr lang="en-US" altLang="zh-TW" sz="2400" dirty="0"/>
            <a:t>_</a:t>
          </a:r>
          <a:r>
            <a:rPr lang="zh-TW" altLang="en-US" sz="2400" dirty="0"/>
            <a:t>憑證內容完整</a:t>
          </a:r>
          <a:r>
            <a:rPr lang="en-US" altLang="zh-TW" sz="2400" dirty="0"/>
            <a:t>(</a:t>
          </a:r>
          <a:r>
            <a:rPr lang="zh-TW" altLang="en-US" sz="2400" dirty="0"/>
            <a:t>統稱補明細，中文品名</a:t>
          </a:r>
          <a:r>
            <a:rPr lang="en-US" altLang="zh-TW" sz="2400" dirty="0"/>
            <a:t>)</a:t>
          </a:r>
          <a:endParaRPr lang="zh-TW" altLang="en-US" sz="2400" dirty="0"/>
        </a:p>
      </dgm:t>
    </dgm:pt>
    <dgm:pt modelId="{313F9185-437B-493F-A21E-22BAD85189B6}" type="parTrans" cxnId="{232DCD27-29A7-4F74-AD42-19BF340A4D28}">
      <dgm:prSet/>
      <dgm:spPr/>
      <dgm:t>
        <a:bodyPr/>
        <a:lstStyle/>
        <a:p>
          <a:endParaRPr lang="zh-TW" altLang="en-US"/>
        </a:p>
      </dgm:t>
    </dgm:pt>
    <dgm:pt modelId="{3B140AF7-D595-49C9-82F0-595011EE835A}" type="sibTrans" cxnId="{232DCD27-29A7-4F74-AD42-19BF340A4D28}">
      <dgm:prSet/>
      <dgm:spPr/>
      <dgm:t>
        <a:bodyPr/>
        <a:lstStyle/>
        <a:p>
          <a:endParaRPr lang="zh-TW" altLang="en-US"/>
        </a:p>
      </dgm:t>
    </dgm:pt>
    <dgm:pt modelId="{F26C56E4-B6CF-4B6F-8F1D-3D161931A486}">
      <dgm:prSet custT="1"/>
      <dgm:spPr/>
      <dgm:t>
        <a:bodyPr/>
        <a:lstStyle/>
        <a:p>
          <a:r>
            <a:rPr lang="zh-TW" altLang="en-US" sz="2400" dirty="0"/>
            <a:t>確認</a:t>
          </a:r>
          <a:r>
            <a:rPr lang="en-US" altLang="zh-TW" sz="2400" dirty="0"/>
            <a:t>_</a:t>
          </a:r>
          <a:r>
            <a:rPr lang="zh-TW" altLang="en-US" sz="2400" dirty="0"/>
            <a:t>憑證未重複報支</a:t>
          </a:r>
          <a:r>
            <a:rPr lang="en-US" altLang="zh-TW" sz="2400" dirty="0"/>
            <a:t>(</a:t>
          </a:r>
          <a:r>
            <a:rPr lang="zh-TW" altLang="en-US" sz="2400" dirty="0"/>
            <a:t>列印式單據先切結、簽名</a:t>
          </a:r>
          <a:r>
            <a:rPr lang="en-US" altLang="zh-TW" sz="2400" dirty="0"/>
            <a:t>)</a:t>
          </a:r>
          <a:endParaRPr lang="zh-TW" altLang="en-US" sz="2400" dirty="0"/>
        </a:p>
      </dgm:t>
    </dgm:pt>
    <dgm:pt modelId="{BC89B3F3-1A8F-4F4C-A25B-B78050E158C7}" type="parTrans" cxnId="{2328F2D4-EF25-4F6C-8B3A-7A3EC3DD117B}">
      <dgm:prSet/>
      <dgm:spPr/>
      <dgm:t>
        <a:bodyPr/>
        <a:lstStyle/>
        <a:p>
          <a:endParaRPr lang="zh-TW" altLang="en-US"/>
        </a:p>
      </dgm:t>
    </dgm:pt>
    <dgm:pt modelId="{62255575-A9FD-45B1-ACB4-6A325151B54A}" type="sibTrans" cxnId="{2328F2D4-EF25-4F6C-8B3A-7A3EC3DD117B}">
      <dgm:prSet/>
      <dgm:spPr/>
      <dgm:t>
        <a:bodyPr/>
        <a:lstStyle/>
        <a:p>
          <a:endParaRPr lang="zh-TW" altLang="en-US"/>
        </a:p>
      </dgm:t>
    </dgm:pt>
    <dgm:pt modelId="{6DC61C35-60BC-4CDF-9CBB-682014F48129}">
      <dgm:prSet phldrT="[文字]" custT="1"/>
      <dgm:spPr>
        <a:solidFill>
          <a:schemeClr val="accent3">
            <a:lumMod val="75000"/>
          </a:schemeClr>
        </a:solidFill>
      </dgm:spPr>
      <dgm:t>
        <a:bodyPr/>
        <a:lstStyle/>
        <a:p>
          <a:pPr algn="l"/>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各項支出在執行期限內並符合相關標準</a:t>
          </a:r>
        </a:p>
      </dgm:t>
    </dgm:pt>
    <dgm:pt modelId="{B8DA3432-194B-4736-8255-F38D95E42A23}" type="sibTrans" cxnId="{CB2D9C03-9A17-47E0-BD74-CDBD0C1E7ECF}">
      <dgm:prSet/>
      <dgm:spPr/>
      <dgm:t>
        <a:bodyPr/>
        <a:lstStyle/>
        <a:p>
          <a:endParaRPr lang="zh-TW" altLang="en-US">
            <a:solidFill>
              <a:schemeClr val="tx1"/>
            </a:solidFill>
            <a:latin typeface="微軟正黑體" pitchFamily="34" charset="-120"/>
            <a:ea typeface="微軟正黑體" pitchFamily="34" charset="-120"/>
          </a:endParaRPr>
        </a:p>
      </dgm:t>
    </dgm:pt>
    <dgm:pt modelId="{C25929FF-A0B0-4ADB-AB1A-9C600402B621}" type="parTrans" cxnId="{CB2D9C03-9A17-47E0-BD74-CDBD0C1E7ECF}">
      <dgm:prSet/>
      <dgm:spPr/>
      <dgm:t>
        <a:bodyPr/>
        <a:lstStyle/>
        <a:p>
          <a:endParaRPr lang="zh-TW" altLang="en-US">
            <a:solidFill>
              <a:schemeClr val="tx1"/>
            </a:solidFill>
            <a:latin typeface="微軟正黑體" pitchFamily="34" charset="-120"/>
            <a:ea typeface="微軟正黑體" pitchFamily="34" charset="-120"/>
          </a:endParaRPr>
        </a:p>
      </dgm:t>
    </dgm:pt>
    <dgm:pt modelId="{2154F843-A1C6-4C3B-B871-0501FADBB18C}" type="pres">
      <dgm:prSet presAssocID="{CB0F3AEE-922D-446E-B1BD-66583ABEC13C}" presName="linear" presStyleCnt="0">
        <dgm:presLayoutVars>
          <dgm:dir/>
          <dgm:animLvl val="lvl"/>
          <dgm:resizeHandles val="exact"/>
        </dgm:presLayoutVars>
      </dgm:prSet>
      <dgm:spPr/>
    </dgm:pt>
    <dgm:pt modelId="{111C45E5-D78F-43B5-91C5-EF35AFE0DC77}" type="pres">
      <dgm:prSet presAssocID="{1132D711-6550-4204-A7CA-4DE7B4651222}" presName="parentLin" presStyleCnt="0"/>
      <dgm:spPr/>
    </dgm:pt>
    <dgm:pt modelId="{A9B63233-1A0B-4566-B1E8-702221690E19}" type="pres">
      <dgm:prSet presAssocID="{1132D711-6550-4204-A7CA-4DE7B4651222}" presName="parentLeftMargin" presStyleLbl="node1" presStyleIdx="0" presStyleCnt="9"/>
      <dgm:spPr/>
    </dgm:pt>
    <dgm:pt modelId="{231A869C-64E3-4359-B3B8-FD672D08E201}" type="pres">
      <dgm:prSet presAssocID="{1132D711-6550-4204-A7CA-4DE7B4651222}" presName="parentText" presStyleLbl="node1" presStyleIdx="0" presStyleCnt="9" custScaleX="142857" custScaleY="104543">
        <dgm:presLayoutVars>
          <dgm:chMax val="0"/>
          <dgm:bulletEnabled val="1"/>
        </dgm:presLayoutVars>
      </dgm:prSet>
      <dgm:spPr/>
    </dgm:pt>
    <dgm:pt modelId="{578ACA33-A182-452D-A844-EDF149115EAE}" type="pres">
      <dgm:prSet presAssocID="{1132D711-6550-4204-A7CA-4DE7B4651222}" presName="negativeSpace" presStyleCnt="0"/>
      <dgm:spPr/>
    </dgm:pt>
    <dgm:pt modelId="{7352D73B-098C-4105-B872-A3798D5D2C1B}" type="pres">
      <dgm:prSet presAssocID="{1132D711-6550-4204-A7CA-4DE7B4651222}" presName="childText" presStyleLbl="conFgAcc1" presStyleIdx="0" presStyleCnt="9">
        <dgm:presLayoutVars>
          <dgm:bulletEnabled val="1"/>
        </dgm:presLayoutVars>
      </dgm:prSet>
      <dgm:spPr/>
    </dgm:pt>
    <dgm:pt modelId="{FCF0E2A7-7C7D-421E-9E6D-CB149C21BD78}" type="pres">
      <dgm:prSet presAssocID="{C2CDA224-2A1F-47A6-9BF3-4EE36AF88DED}" presName="spaceBetweenRectangles" presStyleCnt="0"/>
      <dgm:spPr/>
    </dgm:pt>
    <dgm:pt modelId="{C5D743CD-FE1D-4F39-98F8-FD4DD1D2DB15}" type="pres">
      <dgm:prSet presAssocID="{6DC61C35-60BC-4CDF-9CBB-682014F48129}" presName="parentLin" presStyleCnt="0"/>
      <dgm:spPr/>
    </dgm:pt>
    <dgm:pt modelId="{306E5198-1124-4407-ADA9-5A86E2CD1AE3}" type="pres">
      <dgm:prSet presAssocID="{6DC61C35-60BC-4CDF-9CBB-682014F48129}" presName="parentLeftMargin" presStyleLbl="node1" presStyleIdx="0" presStyleCnt="9"/>
      <dgm:spPr/>
    </dgm:pt>
    <dgm:pt modelId="{B8A757FF-425A-495B-8D13-ECC2EBB8972D}" type="pres">
      <dgm:prSet presAssocID="{6DC61C35-60BC-4CDF-9CBB-682014F48129}" presName="parentText" presStyleLbl="node1" presStyleIdx="1" presStyleCnt="9" custScaleX="150037" custLinFactNeighborX="6118" custLinFactNeighborY="-7038">
        <dgm:presLayoutVars>
          <dgm:chMax val="0"/>
          <dgm:bulletEnabled val="1"/>
        </dgm:presLayoutVars>
      </dgm:prSet>
      <dgm:spPr/>
    </dgm:pt>
    <dgm:pt modelId="{98ACF902-0793-4B2C-B95B-25E82A291726}" type="pres">
      <dgm:prSet presAssocID="{6DC61C35-60BC-4CDF-9CBB-682014F48129}" presName="negativeSpace" presStyleCnt="0"/>
      <dgm:spPr/>
    </dgm:pt>
    <dgm:pt modelId="{EB555922-0985-49C8-B662-59A8E4CA8E29}" type="pres">
      <dgm:prSet presAssocID="{6DC61C35-60BC-4CDF-9CBB-682014F48129}" presName="childText" presStyleLbl="conFgAcc1" presStyleIdx="1" presStyleCnt="9" custLinFactNeighborY="-51313">
        <dgm:presLayoutVars>
          <dgm:bulletEnabled val="1"/>
        </dgm:presLayoutVars>
      </dgm:prSet>
      <dgm:spPr/>
    </dgm:pt>
    <dgm:pt modelId="{A3D667AE-36E4-4D26-BBBA-CBF66118A5B9}" type="pres">
      <dgm:prSet presAssocID="{B8DA3432-194B-4736-8255-F38D95E42A23}" presName="spaceBetweenRectangles" presStyleCnt="0"/>
      <dgm:spPr/>
    </dgm:pt>
    <dgm:pt modelId="{50F648DD-8AC8-4678-8AA3-C9ECD096E6F2}" type="pres">
      <dgm:prSet presAssocID="{E29C7C8F-0CDB-47A2-872E-57A5C374A27A}" presName="parentLin" presStyleCnt="0"/>
      <dgm:spPr/>
    </dgm:pt>
    <dgm:pt modelId="{257AC8AB-DA84-44C3-9807-7681F724DA2A}" type="pres">
      <dgm:prSet presAssocID="{E29C7C8F-0CDB-47A2-872E-57A5C374A27A}" presName="parentLeftMargin" presStyleLbl="node1" presStyleIdx="1" presStyleCnt="9"/>
      <dgm:spPr/>
    </dgm:pt>
    <dgm:pt modelId="{A5EBF7A9-FCE1-4582-B964-50B376E63BDF}" type="pres">
      <dgm:prSet presAssocID="{E29C7C8F-0CDB-47A2-872E-57A5C374A27A}" presName="parentText" presStyleLbl="node1" presStyleIdx="2" presStyleCnt="9" custScaleX="150037" custLinFactNeighborX="6118" custLinFactNeighborY="1">
        <dgm:presLayoutVars>
          <dgm:chMax val="0"/>
          <dgm:bulletEnabled val="1"/>
        </dgm:presLayoutVars>
      </dgm:prSet>
      <dgm:spPr/>
    </dgm:pt>
    <dgm:pt modelId="{84912478-4044-4D0E-977B-3914F08FE42A}" type="pres">
      <dgm:prSet presAssocID="{E29C7C8F-0CDB-47A2-872E-57A5C374A27A}" presName="negativeSpace" presStyleCnt="0"/>
      <dgm:spPr/>
    </dgm:pt>
    <dgm:pt modelId="{E284B2FF-576F-4551-BCED-75F9EE70B4E9}" type="pres">
      <dgm:prSet presAssocID="{E29C7C8F-0CDB-47A2-872E-57A5C374A27A}" presName="childText" presStyleLbl="conFgAcc1" presStyleIdx="2" presStyleCnt="9" custLinFactNeighborX="-344" custLinFactNeighborY="-12829">
        <dgm:presLayoutVars>
          <dgm:bulletEnabled val="1"/>
        </dgm:presLayoutVars>
      </dgm:prSet>
      <dgm:spPr/>
    </dgm:pt>
    <dgm:pt modelId="{1302773D-5265-416E-A200-E735BDCBC3DB}" type="pres">
      <dgm:prSet presAssocID="{C18B6150-370F-4D26-BD4B-4C3822A959E5}" presName="spaceBetweenRectangles" presStyleCnt="0"/>
      <dgm:spPr/>
    </dgm:pt>
    <dgm:pt modelId="{4F5117DE-E960-4B4E-AAE2-0626626D8EA9}" type="pres">
      <dgm:prSet presAssocID="{E902FCEA-B2FE-4D9B-960D-E2A90FB3A63E}" presName="parentLin" presStyleCnt="0"/>
      <dgm:spPr/>
    </dgm:pt>
    <dgm:pt modelId="{15837567-FA4E-4F25-BF81-7B24643F9D98}" type="pres">
      <dgm:prSet presAssocID="{E902FCEA-B2FE-4D9B-960D-E2A90FB3A63E}" presName="parentLeftMargin" presStyleLbl="node1" presStyleIdx="2" presStyleCnt="9"/>
      <dgm:spPr/>
    </dgm:pt>
    <dgm:pt modelId="{C17A00E0-BD25-45E2-A2F4-12A1024F0905}" type="pres">
      <dgm:prSet presAssocID="{E902FCEA-B2FE-4D9B-960D-E2A90FB3A63E}" presName="parentText" presStyleLbl="node1" presStyleIdx="3" presStyleCnt="9" custScaleX="142857" custLinFactNeighborX="3007" custLinFactNeighborY="13863">
        <dgm:presLayoutVars>
          <dgm:chMax val="0"/>
          <dgm:bulletEnabled val="1"/>
        </dgm:presLayoutVars>
      </dgm:prSet>
      <dgm:spPr/>
    </dgm:pt>
    <dgm:pt modelId="{5527166B-6ED8-48B8-9B44-FA6350CDC99D}" type="pres">
      <dgm:prSet presAssocID="{E902FCEA-B2FE-4D9B-960D-E2A90FB3A63E}" presName="negativeSpace" presStyleCnt="0"/>
      <dgm:spPr/>
    </dgm:pt>
    <dgm:pt modelId="{45ECC0CE-9CD4-463B-88D7-814AEE2C3625}" type="pres">
      <dgm:prSet presAssocID="{E902FCEA-B2FE-4D9B-960D-E2A90FB3A63E}" presName="childText" presStyleLbl="conFgAcc1" presStyleIdx="3" presStyleCnt="9" custLinFactY="11558" custLinFactNeighborX="1608" custLinFactNeighborY="100000">
        <dgm:presLayoutVars>
          <dgm:bulletEnabled val="1"/>
        </dgm:presLayoutVars>
      </dgm:prSet>
      <dgm:spPr/>
    </dgm:pt>
    <dgm:pt modelId="{A2F549D4-00CE-4FB2-B41F-360AD1966599}" type="pres">
      <dgm:prSet presAssocID="{3B140AF7-D595-49C9-82F0-595011EE835A}" presName="spaceBetweenRectangles" presStyleCnt="0"/>
      <dgm:spPr/>
    </dgm:pt>
    <dgm:pt modelId="{ED0A4CAB-E5F4-42FA-B4DB-FD07B3903DD1}" type="pres">
      <dgm:prSet presAssocID="{09C13D7F-B140-4143-8540-9CEC6E9C673E}" presName="parentLin" presStyleCnt="0"/>
      <dgm:spPr/>
    </dgm:pt>
    <dgm:pt modelId="{4B21BF69-7A9B-4168-9B60-B47174BC19AA}" type="pres">
      <dgm:prSet presAssocID="{09C13D7F-B140-4143-8540-9CEC6E9C673E}" presName="parentLeftMargin" presStyleLbl="node1" presStyleIdx="3" presStyleCnt="9"/>
      <dgm:spPr/>
    </dgm:pt>
    <dgm:pt modelId="{A2CB3729-9133-47D0-B58C-D1C3777A81E5}" type="pres">
      <dgm:prSet presAssocID="{09C13D7F-B140-4143-8540-9CEC6E9C673E}" presName="parentText" presStyleLbl="node1" presStyleIdx="4" presStyleCnt="9" custScaleX="142857">
        <dgm:presLayoutVars>
          <dgm:chMax val="0"/>
          <dgm:bulletEnabled val="1"/>
        </dgm:presLayoutVars>
      </dgm:prSet>
      <dgm:spPr/>
    </dgm:pt>
    <dgm:pt modelId="{4EC7718D-D1BF-4997-8C06-E26FC6710385}" type="pres">
      <dgm:prSet presAssocID="{09C13D7F-B140-4143-8540-9CEC6E9C673E}" presName="negativeSpace" presStyleCnt="0"/>
      <dgm:spPr/>
    </dgm:pt>
    <dgm:pt modelId="{4FD26553-7C6E-4A2C-A372-03C9D83F85C0}" type="pres">
      <dgm:prSet presAssocID="{09C13D7F-B140-4143-8540-9CEC6E9C673E}" presName="childText" presStyleLbl="conFgAcc1" presStyleIdx="4" presStyleCnt="9">
        <dgm:presLayoutVars>
          <dgm:bulletEnabled val="1"/>
        </dgm:presLayoutVars>
      </dgm:prSet>
      <dgm:spPr/>
    </dgm:pt>
    <dgm:pt modelId="{471229DB-56FF-489D-9F87-C807E507E10D}" type="pres">
      <dgm:prSet presAssocID="{71C7D59B-57DF-4A68-99CD-5D0F60A6C1F8}" presName="spaceBetweenRectangles" presStyleCnt="0"/>
      <dgm:spPr/>
    </dgm:pt>
    <dgm:pt modelId="{2E3A81B9-CB7D-432F-AC5E-33DF1C266CDA}" type="pres">
      <dgm:prSet presAssocID="{F26C56E4-B6CF-4B6F-8F1D-3D161931A486}" presName="parentLin" presStyleCnt="0"/>
      <dgm:spPr/>
    </dgm:pt>
    <dgm:pt modelId="{4908EC58-F36C-41BE-A5F2-93CCD2667A6F}" type="pres">
      <dgm:prSet presAssocID="{F26C56E4-B6CF-4B6F-8F1D-3D161931A486}" presName="parentLeftMargin" presStyleLbl="node1" presStyleIdx="4" presStyleCnt="9"/>
      <dgm:spPr/>
    </dgm:pt>
    <dgm:pt modelId="{E2478285-B60D-4963-868D-32BF9B4AEAFE}" type="pres">
      <dgm:prSet presAssocID="{F26C56E4-B6CF-4B6F-8F1D-3D161931A486}" presName="parentText" presStyleLbl="node1" presStyleIdx="5" presStyleCnt="9" custScaleX="142857">
        <dgm:presLayoutVars>
          <dgm:chMax val="0"/>
          <dgm:bulletEnabled val="1"/>
        </dgm:presLayoutVars>
      </dgm:prSet>
      <dgm:spPr/>
    </dgm:pt>
    <dgm:pt modelId="{9AFE6C0C-96B8-44AA-A6A8-1B00DDADE04F}" type="pres">
      <dgm:prSet presAssocID="{F26C56E4-B6CF-4B6F-8F1D-3D161931A486}" presName="negativeSpace" presStyleCnt="0"/>
      <dgm:spPr/>
    </dgm:pt>
    <dgm:pt modelId="{701164C2-B236-4C77-B525-C4A5EFA72607}" type="pres">
      <dgm:prSet presAssocID="{F26C56E4-B6CF-4B6F-8F1D-3D161931A486}" presName="childText" presStyleLbl="conFgAcc1" presStyleIdx="5" presStyleCnt="9">
        <dgm:presLayoutVars>
          <dgm:bulletEnabled val="1"/>
        </dgm:presLayoutVars>
      </dgm:prSet>
      <dgm:spPr/>
    </dgm:pt>
    <dgm:pt modelId="{1EA0D8DA-F38D-4A5C-AC79-875B00D60749}" type="pres">
      <dgm:prSet presAssocID="{62255575-A9FD-45B1-ACB4-6A325151B54A}" presName="spaceBetweenRectangles" presStyleCnt="0"/>
      <dgm:spPr/>
    </dgm:pt>
    <dgm:pt modelId="{110596D8-649B-49F5-8D25-CAAE88AAC0F8}" type="pres">
      <dgm:prSet presAssocID="{0FDE66B5-AC39-4155-8379-68A729F8FA80}" presName="parentLin" presStyleCnt="0"/>
      <dgm:spPr/>
    </dgm:pt>
    <dgm:pt modelId="{83404A57-0420-4A80-9E02-72FCBFCE35DF}" type="pres">
      <dgm:prSet presAssocID="{0FDE66B5-AC39-4155-8379-68A729F8FA80}" presName="parentLeftMargin" presStyleLbl="node1" presStyleIdx="5" presStyleCnt="9"/>
      <dgm:spPr/>
    </dgm:pt>
    <dgm:pt modelId="{17E91E07-0D96-4D02-94FB-75AEFAE51D8F}" type="pres">
      <dgm:prSet presAssocID="{0FDE66B5-AC39-4155-8379-68A729F8FA80}" presName="parentText" presStyleLbl="node1" presStyleIdx="6" presStyleCnt="9" custScaleX="142857">
        <dgm:presLayoutVars>
          <dgm:chMax val="0"/>
          <dgm:bulletEnabled val="1"/>
        </dgm:presLayoutVars>
      </dgm:prSet>
      <dgm:spPr/>
    </dgm:pt>
    <dgm:pt modelId="{1174AB50-614F-47EB-B42E-6F15AF8F3ACC}" type="pres">
      <dgm:prSet presAssocID="{0FDE66B5-AC39-4155-8379-68A729F8FA80}" presName="negativeSpace" presStyleCnt="0"/>
      <dgm:spPr/>
    </dgm:pt>
    <dgm:pt modelId="{057168BC-D8D8-4654-AD76-66162C048BBD}" type="pres">
      <dgm:prSet presAssocID="{0FDE66B5-AC39-4155-8379-68A729F8FA80}" presName="childText" presStyleLbl="conFgAcc1" presStyleIdx="6" presStyleCnt="9">
        <dgm:presLayoutVars>
          <dgm:bulletEnabled val="1"/>
        </dgm:presLayoutVars>
      </dgm:prSet>
      <dgm:spPr/>
    </dgm:pt>
    <dgm:pt modelId="{F57A76B1-3386-4BF3-B6DE-28B896DBD215}" type="pres">
      <dgm:prSet presAssocID="{3752689D-F5F7-4136-8C0F-2A61B2C04985}" presName="spaceBetweenRectangles" presStyleCnt="0"/>
      <dgm:spPr/>
    </dgm:pt>
    <dgm:pt modelId="{A5F4BD8A-68D3-4B33-A4BF-BE4E5D0069B2}" type="pres">
      <dgm:prSet presAssocID="{6B5F9652-F888-4825-AE91-FF507226E819}" presName="parentLin" presStyleCnt="0"/>
      <dgm:spPr/>
    </dgm:pt>
    <dgm:pt modelId="{AC5A0CA9-AEF7-4DC2-AE9D-F6300C605583}" type="pres">
      <dgm:prSet presAssocID="{6B5F9652-F888-4825-AE91-FF507226E819}" presName="parentLeftMargin" presStyleLbl="node1" presStyleIdx="6" presStyleCnt="9"/>
      <dgm:spPr/>
    </dgm:pt>
    <dgm:pt modelId="{65D2A7E9-3864-4E68-A135-397A05903018}" type="pres">
      <dgm:prSet presAssocID="{6B5F9652-F888-4825-AE91-FF507226E819}" presName="parentText" presStyleLbl="node1" presStyleIdx="7" presStyleCnt="9" custScaleX="137277" custLinFactNeighborX="1740" custLinFactNeighborY="7040">
        <dgm:presLayoutVars>
          <dgm:chMax val="0"/>
          <dgm:bulletEnabled val="1"/>
        </dgm:presLayoutVars>
      </dgm:prSet>
      <dgm:spPr/>
    </dgm:pt>
    <dgm:pt modelId="{396795AA-ED86-480D-BD8B-34601A240F9E}" type="pres">
      <dgm:prSet presAssocID="{6B5F9652-F888-4825-AE91-FF507226E819}" presName="negativeSpace" presStyleCnt="0"/>
      <dgm:spPr/>
    </dgm:pt>
    <dgm:pt modelId="{452B965C-DC30-4673-BCC3-4B72A4B47FC8}" type="pres">
      <dgm:prSet presAssocID="{6B5F9652-F888-4825-AE91-FF507226E819}" presName="childText" presStyleLbl="conFgAcc1" presStyleIdx="7" presStyleCnt="9">
        <dgm:presLayoutVars>
          <dgm:bulletEnabled val="1"/>
        </dgm:presLayoutVars>
      </dgm:prSet>
      <dgm:spPr/>
    </dgm:pt>
    <dgm:pt modelId="{BE57A2FD-0403-46C0-AA60-45B19849EC18}" type="pres">
      <dgm:prSet presAssocID="{E35F9AED-AEB1-463C-BBA1-E4F204018B29}" presName="spaceBetweenRectangles" presStyleCnt="0"/>
      <dgm:spPr/>
    </dgm:pt>
    <dgm:pt modelId="{79B60241-74E9-44A2-AB18-C0E1EB92BE0D}" type="pres">
      <dgm:prSet presAssocID="{EED6782E-57F1-461D-8342-BBE167439A59}" presName="parentLin" presStyleCnt="0"/>
      <dgm:spPr/>
    </dgm:pt>
    <dgm:pt modelId="{A4163BBD-56BB-4FAF-B808-B4AA00DAF1FA}" type="pres">
      <dgm:prSet presAssocID="{EED6782E-57F1-461D-8342-BBE167439A59}" presName="parentLeftMargin" presStyleLbl="node1" presStyleIdx="7" presStyleCnt="9"/>
      <dgm:spPr/>
    </dgm:pt>
    <dgm:pt modelId="{5CC870B2-5A39-40A0-9BF3-422CE6CD2FC1}" type="pres">
      <dgm:prSet presAssocID="{EED6782E-57F1-461D-8342-BBE167439A59}" presName="parentText" presStyleLbl="node1" presStyleIdx="8" presStyleCnt="9" custScaleX="142857">
        <dgm:presLayoutVars>
          <dgm:chMax val="0"/>
          <dgm:bulletEnabled val="1"/>
        </dgm:presLayoutVars>
      </dgm:prSet>
      <dgm:spPr/>
    </dgm:pt>
    <dgm:pt modelId="{9B00B1F6-F514-4F73-B284-299EE2075D45}" type="pres">
      <dgm:prSet presAssocID="{EED6782E-57F1-461D-8342-BBE167439A59}" presName="negativeSpace" presStyleCnt="0"/>
      <dgm:spPr/>
    </dgm:pt>
    <dgm:pt modelId="{3C75A07A-DC1A-492D-9E87-BBF7B65333E3}" type="pres">
      <dgm:prSet presAssocID="{EED6782E-57F1-461D-8342-BBE167439A59}" presName="childText" presStyleLbl="conFgAcc1" presStyleIdx="8" presStyleCnt="9">
        <dgm:presLayoutVars>
          <dgm:bulletEnabled val="1"/>
        </dgm:presLayoutVars>
      </dgm:prSet>
      <dgm:spPr/>
    </dgm:pt>
  </dgm:ptLst>
  <dgm:cxnLst>
    <dgm:cxn modelId="{CB2D9C03-9A17-47E0-BD74-CDBD0C1E7ECF}" srcId="{CB0F3AEE-922D-446E-B1BD-66583ABEC13C}" destId="{6DC61C35-60BC-4CDF-9CBB-682014F48129}" srcOrd="1" destOrd="0" parTransId="{C25929FF-A0B0-4ADB-AB1A-9C600402B621}" sibTransId="{B8DA3432-194B-4736-8255-F38D95E42A23}"/>
    <dgm:cxn modelId="{232DCD27-29A7-4F74-AD42-19BF340A4D28}" srcId="{CB0F3AEE-922D-446E-B1BD-66583ABEC13C}" destId="{E902FCEA-B2FE-4D9B-960D-E2A90FB3A63E}" srcOrd="3" destOrd="0" parTransId="{313F9185-437B-493F-A21E-22BAD85189B6}" sibTransId="{3B140AF7-D595-49C9-82F0-595011EE835A}"/>
    <dgm:cxn modelId="{07996D3D-FCD1-4946-BC22-445556732A93}" type="presOf" srcId="{1132D711-6550-4204-A7CA-4DE7B4651222}" destId="{231A869C-64E3-4359-B3B8-FD672D08E201}" srcOrd="1" destOrd="0" presId="urn:microsoft.com/office/officeart/2005/8/layout/list1"/>
    <dgm:cxn modelId="{65FC623E-2F89-4617-A6BD-FC8B9AACA379}" type="presOf" srcId="{F26C56E4-B6CF-4B6F-8F1D-3D161931A486}" destId="{4908EC58-F36C-41BE-A5F2-93CCD2667A6F}" srcOrd="0" destOrd="0" presId="urn:microsoft.com/office/officeart/2005/8/layout/list1"/>
    <dgm:cxn modelId="{A50ECA5F-1D28-442A-AFAC-5FC8B643C521}" type="presOf" srcId="{E29C7C8F-0CDB-47A2-872E-57A5C374A27A}" destId="{257AC8AB-DA84-44C3-9807-7681F724DA2A}" srcOrd="0" destOrd="0" presId="urn:microsoft.com/office/officeart/2005/8/layout/list1"/>
    <dgm:cxn modelId="{C6DB9941-1B29-42B4-84FA-F1116DB89008}" type="presOf" srcId="{EED6782E-57F1-461D-8342-BBE167439A59}" destId="{A4163BBD-56BB-4FAF-B808-B4AA00DAF1FA}" srcOrd="0" destOrd="0" presId="urn:microsoft.com/office/officeart/2005/8/layout/list1"/>
    <dgm:cxn modelId="{9355B76B-DF63-4264-9F51-0F3D45F05EC9}" type="presOf" srcId="{6B5F9652-F888-4825-AE91-FF507226E819}" destId="{65D2A7E9-3864-4E68-A135-397A05903018}" srcOrd="1" destOrd="0" presId="urn:microsoft.com/office/officeart/2005/8/layout/list1"/>
    <dgm:cxn modelId="{9050D54E-1E25-4424-8FF2-B203FD8C3FCA}" type="presOf" srcId="{CB0F3AEE-922D-446E-B1BD-66583ABEC13C}" destId="{2154F843-A1C6-4C3B-B871-0501FADBB18C}" srcOrd="0" destOrd="0" presId="urn:microsoft.com/office/officeart/2005/8/layout/list1"/>
    <dgm:cxn modelId="{0EB49E50-C1AA-4454-900B-53EAD6A47073}" type="presOf" srcId="{6DC61C35-60BC-4CDF-9CBB-682014F48129}" destId="{B8A757FF-425A-495B-8D13-ECC2EBB8972D}" srcOrd="1" destOrd="0" presId="urn:microsoft.com/office/officeart/2005/8/layout/list1"/>
    <dgm:cxn modelId="{BC84AD78-8588-429E-8F6D-B72C6FC152AE}" srcId="{CB0F3AEE-922D-446E-B1BD-66583ABEC13C}" destId="{6B5F9652-F888-4825-AE91-FF507226E819}" srcOrd="7" destOrd="0" parTransId="{A7BC3E4C-E257-4BA2-B57B-C551ECA77BF6}" sibTransId="{E35F9AED-AEB1-463C-BBA1-E4F204018B29}"/>
    <dgm:cxn modelId="{B63B8D7C-A695-4A6C-B720-3660CC735921}" srcId="{CB0F3AEE-922D-446E-B1BD-66583ABEC13C}" destId="{E29C7C8F-0CDB-47A2-872E-57A5C374A27A}" srcOrd="2" destOrd="0" parTransId="{BFF2ABF8-23FF-40F1-97D5-99E8A7533C71}" sibTransId="{C18B6150-370F-4D26-BD4B-4C3822A959E5}"/>
    <dgm:cxn modelId="{21AED37E-D1FD-482B-A76C-FC4AECEA1879}" srcId="{CB0F3AEE-922D-446E-B1BD-66583ABEC13C}" destId="{09C13D7F-B140-4143-8540-9CEC6E9C673E}" srcOrd="4" destOrd="0" parTransId="{3358CE78-DA45-4845-B8E8-B414A51A68FF}" sibTransId="{71C7D59B-57DF-4A68-99CD-5D0F60A6C1F8}"/>
    <dgm:cxn modelId="{32EC5781-1DFD-4CD8-AD4A-0F3DB0F2B65F}" type="presOf" srcId="{E29C7C8F-0CDB-47A2-872E-57A5C374A27A}" destId="{A5EBF7A9-FCE1-4582-B964-50B376E63BDF}" srcOrd="1" destOrd="0" presId="urn:microsoft.com/office/officeart/2005/8/layout/list1"/>
    <dgm:cxn modelId="{D5F4CD84-8881-4DDC-BD88-0426B04FDA27}" type="presOf" srcId="{E902FCEA-B2FE-4D9B-960D-E2A90FB3A63E}" destId="{15837567-FA4E-4F25-BF81-7B24643F9D98}" srcOrd="0" destOrd="0" presId="urn:microsoft.com/office/officeart/2005/8/layout/list1"/>
    <dgm:cxn modelId="{AAD32696-E1C7-414C-A406-916632BDC578}" type="presOf" srcId="{F26C56E4-B6CF-4B6F-8F1D-3D161931A486}" destId="{E2478285-B60D-4963-868D-32BF9B4AEAFE}" srcOrd="1" destOrd="0" presId="urn:microsoft.com/office/officeart/2005/8/layout/list1"/>
    <dgm:cxn modelId="{B42FB79B-C13F-4703-9B04-914DDCF67F38}" type="presOf" srcId="{E902FCEA-B2FE-4D9B-960D-E2A90FB3A63E}" destId="{C17A00E0-BD25-45E2-A2F4-12A1024F0905}" srcOrd="1" destOrd="0" presId="urn:microsoft.com/office/officeart/2005/8/layout/list1"/>
    <dgm:cxn modelId="{4BF2BAA3-6471-46BC-9F69-B9C5C5B46DC7}" type="presOf" srcId="{0FDE66B5-AC39-4155-8379-68A729F8FA80}" destId="{17E91E07-0D96-4D02-94FB-75AEFAE51D8F}" srcOrd="1" destOrd="0" presId="urn:microsoft.com/office/officeart/2005/8/layout/list1"/>
    <dgm:cxn modelId="{021187A8-6C92-4867-9EDC-864DBE53BE67}" type="presOf" srcId="{EED6782E-57F1-461D-8342-BBE167439A59}" destId="{5CC870B2-5A39-40A0-9BF3-422CE6CD2FC1}" srcOrd="1" destOrd="0" presId="urn:microsoft.com/office/officeart/2005/8/layout/list1"/>
    <dgm:cxn modelId="{BA86B6A9-C63A-4B2C-AE58-66FFC51AF330}" type="presOf" srcId="{09C13D7F-B140-4143-8540-9CEC6E9C673E}" destId="{A2CB3729-9133-47D0-B58C-D1C3777A81E5}" srcOrd="1" destOrd="0" presId="urn:microsoft.com/office/officeart/2005/8/layout/list1"/>
    <dgm:cxn modelId="{7B3E26B6-C6D5-4775-9C43-D90D326729C5}" type="presOf" srcId="{1132D711-6550-4204-A7CA-4DE7B4651222}" destId="{A9B63233-1A0B-4566-B1E8-702221690E19}" srcOrd="0" destOrd="0" presId="urn:microsoft.com/office/officeart/2005/8/layout/list1"/>
    <dgm:cxn modelId="{1A8EFDB8-2AF0-487E-9713-029699DE5808}" srcId="{CB0F3AEE-922D-446E-B1BD-66583ABEC13C}" destId="{EED6782E-57F1-461D-8342-BBE167439A59}" srcOrd="8" destOrd="0" parTransId="{557DF013-7ECF-4584-AC99-54FBC59A9B05}" sibTransId="{98BFC2EC-45FB-4074-93A6-AE6006B0D02D}"/>
    <dgm:cxn modelId="{F8776FBA-7439-4528-8FB7-2C57DF010F33}" type="presOf" srcId="{09C13D7F-B140-4143-8540-9CEC6E9C673E}" destId="{4B21BF69-7A9B-4168-9B60-B47174BC19AA}" srcOrd="0" destOrd="0" presId="urn:microsoft.com/office/officeart/2005/8/layout/list1"/>
    <dgm:cxn modelId="{665C0EBD-43F4-40A5-B547-A75DEE8C1D63}" type="presOf" srcId="{6B5F9652-F888-4825-AE91-FF507226E819}" destId="{AC5A0CA9-AEF7-4DC2-AE9D-F6300C605583}" srcOrd="0" destOrd="0" presId="urn:microsoft.com/office/officeart/2005/8/layout/list1"/>
    <dgm:cxn modelId="{EB29B2CF-ED57-431B-90CA-5F9DC1F13D73}" srcId="{CB0F3AEE-922D-446E-B1BD-66583ABEC13C}" destId="{1132D711-6550-4204-A7CA-4DE7B4651222}" srcOrd="0" destOrd="0" parTransId="{A8F4F179-4F7E-47CC-B19B-7567D12B9787}" sibTransId="{C2CDA224-2A1F-47A6-9BF3-4EE36AF88DED}"/>
    <dgm:cxn modelId="{2328F2D4-EF25-4F6C-8B3A-7A3EC3DD117B}" srcId="{CB0F3AEE-922D-446E-B1BD-66583ABEC13C}" destId="{F26C56E4-B6CF-4B6F-8F1D-3D161931A486}" srcOrd="5" destOrd="0" parTransId="{BC89B3F3-1A8F-4F4C-A25B-B78050E158C7}" sibTransId="{62255575-A9FD-45B1-ACB4-6A325151B54A}"/>
    <dgm:cxn modelId="{F71811D9-5C1E-495C-8133-99FFA00E1604}" type="presOf" srcId="{6DC61C35-60BC-4CDF-9CBB-682014F48129}" destId="{306E5198-1124-4407-ADA9-5A86E2CD1AE3}" srcOrd="0" destOrd="0" presId="urn:microsoft.com/office/officeart/2005/8/layout/list1"/>
    <dgm:cxn modelId="{A0B2CBE2-3CF6-483E-BF3B-72CDE40FFE2C}" srcId="{CB0F3AEE-922D-446E-B1BD-66583ABEC13C}" destId="{0FDE66B5-AC39-4155-8379-68A729F8FA80}" srcOrd="6" destOrd="0" parTransId="{31D6E589-DD2A-49AF-A7CB-E736A722A3DC}" sibTransId="{3752689D-F5F7-4136-8C0F-2A61B2C04985}"/>
    <dgm:cxn modelId="{45B52AE8-13A5-4744-AE29-D8D083C4E8B3}" type="presOf" srcId="{0FDE66B5-AC39-4155-8379-68A729F8FA80}" destId="{83404A57-0420-4A80-9E02-72FCBFCE35DF}" srcOrd="0" destOrd="0" presId="urn:microsoft.com/office/officeart/2005/8/layout/list1"/>
    <dgm:cxn modelId="{F483C8E7-3588-4D50-BDF8-539CD348B9DA}" type="presParOf" srcId="{2154F843-A1C6-4C3B-B871-0501FADBB18C}" destId="{111C45E5-D78F-43B5-91C5-EF35AFE0DC77}" srcOrd="0" destOrd="0" presId="urn:microsoft.com/office/officeart/2005/8/layout/list1"/>
    <dgm:cxn modelId="{5BF32EB5-1E56-47B0-87EF-1491224D886F}" type="presParOf" srcId="{111C45E5-D78F-43B5-91C5-EF35AFE0DC77}" destId="{A9B63233-1A0B-4566-B1E8-702221690E19}" srcOrd="0" destOrd="0" presId="urn:microsoft.com/office/officeart/2005/8/layout/list1"/>
    <dgm:cxn modelId="{D1C2B308-BAFE-4B68-9ACE-6425C9ED91EF}" type="presParOf" srcId="{111C45E5-D78F-43B5-91C5-EF35AFE0DC77}" destId="{231A869C-64E3-4359-B3B8-FD672D08E201}" srcOrd="1" destOrd="0" presId="urn:microsoft.com/office/officeart/2005/8/layout/list1"/>
    <dgm:cxn modelId="{8042C9E9-AFB3-4D7F-884F-2770ABA877B2}" type="presParOf" srcId="{2154F843-A1C6-4C3B-B871-0501FADBB18C}" destId="{578ACA33-A182-452D-A844-EDF149115EAE}" srcOrd="1" destOrd="0" presId="urn:microsoft.com/office/officeart/2005/8/layout/list1"/>
    <dgm:cxn modelId="{9D2828D9-87FF-4958-B18A-B7D75C22A4CA}" type="presParOf" srcId="{2154F843-A1C6-4C3B-B871-0501FADBB18C}" destId="{7352D73B-098C-4105-B872-A3798D5D2C1B}" srcOrd="2" destOrd="0" presId="urn:microsoft.com/office/officeart/2005/8/layout/list1"/>
    <dgm:cxn modelId="{2CE444E8-D6AA-4309-B003-92BC5AE5B3BC}" type="presParOf" srcId="{2154F843-A1C6-4C3B-B871-0501FADBB18C}" destId="{FCF0E2A7-7C7D-421E-9E6D-CB149C21BD78}" srcOrd="3" destOrd="0" presId="urn:microsoft.com/office/officeart/2005/8/layout/list1"/>
    <dgm:cxn modelId="{EFED534F-0803-4708-993A-9B78EBCB90BB}" type="presParOf" srcId="{2154F843-A1C6-4C3B-B871-0501FADBB18C}" destId="{C5D743CD-FE1D-4F39-98F8-FD4DD1D2DB15}" srcOrd="4" destOrd="0" presId="urn:microsoft.com/office/officeart/2005/8/layout/list1"/>
    <dgm:cxn modelId="{03F9A005-7FA0-4933-9BAB-015EB497E781}" type="presParOf" srcId="{C5D743CD-FE1D-4F39-98F8-FD4DD1D2DB15}" destId="{306E5198-1124-4407-ADA9-5A86E2CD1AE3}" srcOrd="0" destOrd="0" presId="urn:microsoft.com/office/officeart/2005/8/layout/list1"/>
    <dgm:cxn modelId="{51B9B1C1-FD4E-4EE9-AB2D-31FEAE793269}" type="presParOf" srcId="{C5D743CD-FE1D-4F39-98F8-FD4DD1D2DB15}" destId="{B8A757FF-425A-495B-8D13-ECC2EBB8972D}" srcOrd="1" destOrd="0" presId="urn:microsoft.com/office/officeart/2005/8/layout/list1"/>
    <dgm:cxn modelId="{C045727F-769D-4918-B193-E5B9EDA89DCF}" type="presParOf" srcId="{2154F843-A1C6-4C3B-B871-0501FADBB18C}" destId="{98ACF902-0793-4B2C-B95B-25E82A291726}" srcOrd="5" destOrd="0" presId="urn:microsoft.com/office/officeart/2005/8/layout/list1"/>
    <dgm:cxn modelId="{882BBB97-AC74-47D7-B040-DA219FDBD141}" type="presParOf" srcId="{2154F843-A1C6-4C3B-B871-0501FADBB18C}" destId="{EB555922-0985-49C8-B662-59A8E4CA8E29}" srcOrd="6" destOrd="0" presId="urn:microsoft.com/office/officeart/2005/8/layout/list1"/>
    <dgm:cxn modelId="{19EE7D59-26A5-430D-BAC9-3217D3FFC97F}" type="presParOf" srcId="{2154F843-A1C6-4C3B-B871-0501FADBB18C}" destId="{A3D667AE-36E4-4D26-BBBA-CBF66118A5B9}" srcOrd="7" destOrd="0" presId="urn:microsoft.com/office/officeart/2005/8/layout/list1"/>
    <dgm:cxn modelId="{39240682-4A33-464D-8F41-84F3E98B4069}" type="presParOf" srcId="{2154F843-A1C6-4C3B-B871-0501FADBB18C}" destId="{50F648DD-8AC8-4678-8AA3-C9ECD096E6F2}" srcOrd="8" destOrd="0" presId="urn:microsoft.com/office/officeart/2005/8/layout/list1"/>
    <dgm:cxn modelId="{53FC9362-211D-413B-B022-0664677B75F3}" type="presParOf" srcId="{50F648DD-8AC8-4678-8AA3-C9ECD096E6F2}" destId="{257AC8AB-DA84-44C3-9807-7681F724DA2A}" srcOrd="0" destOrd="0" presId="urn:microsoft.com/office/officeart/2005/8/layout/list1"/>
    <dgm:cxn modelId="{26AABFC5-3235-4097-B090-71949880891C}" type="presParOf" srcId="{50F648DD-8AC8-4678-8AA3-C9ECD096E6F2}" destId="{A5EBF7A9-FCE1-4582-B964-50B376E63BDF}" srcOrd="1" destOrd="0" presId="urn:microsoft.com/office/officeart/2005/8/layout/list1"/>
    <dgm:cxn modelId="{9D2EDB02-F18C-4774-B7D0-F6948987CF9F}" type="presParOf" srcId="{2154F843-A1C6-4C3B-B871-0501FADBB18C}" destId="{84912478-4044-4D0E-977B-3914F08FE42A}" srcOrd="9" destOrd="0" presId="urn:microsoft.com/office/officeart/2005/8/layout/list1"/>
    <dgm:cxn modelId="{3814B630-E264-46CF-98AC-1FB8E9A97112}" type="presParOf" srcId="{2154F843-A1C6-4C3B-B871-0501FADBB18C}" destId="{E284B2FF-576F-4551-BCED-75F9EE70B4E9}" srcOrd="10" destOrd="0" presId="urn:microsoft.com/office/officeart/2005/8/layout/list1"/>
    <dgm:cxn modelId="{726B7CB1-9048-4250-BA41-320278E45C27}" type="presParOf" srcId="{2154F843-A1C6-4C3B-B871-0501FADBB18C}" destId="{1302773D-5265-416E-A200-E735BDCBC3DB}" srcOrd="11" destOrd="0" presId="urn:microsoft.com/office/officeart/2005/8/layout/list1"/>
    <dgm:cxn modelId="{61E29B9B-E59A-44CF-9942-978CE0D75278}" type="presParOf" srcId="{2154F843-A1C6-4C3B-B871-0501FADBB18C}" destId="{4F5117DE-E960-4B4E-AAE2-0626626D8EA9}" srcOrd="12" destOrd="0" presId="urn:microsoft.com/office/officeart/2005/8/layout/list1"/>
    <dgm:cxn modelId="{1831BE36-9BF6-49E3-A29F-B8256D11AB0E}" type="presParOf" srcId="{4F5117DE-E960-4B4E-AAE2-0626626D8EA9}" destId="{15837567-FA4E-4F25-BF81-7B24643F9D98}" srcOrd="0" destOrd="0" presId="urn:microsoft.com/office/officeart/2005/8/layout/list1"/>
    <dgm:cxn modelId="{0D52E972-7498-4613-A6A9-A525383B9404}" type="presParOf" srcId="{4F5117DE-E960-4B4E-AAE2-0626626D8EA9}" destId="{C17A00E0-BD25-45E2-A2F4-12A1024F0905}" srcOrd="1" destOrd="0" presId="urn:microsoft.com/office/officeart/2005/8/layout/list1"/>
    <dgm:cxn modelId="{9F72C8D4-56BD-42F4-A123-E7845C3ED061}" type="presParOf" srcId="{2154F843-A1C6-4C3B-B871-0501FADBB18C}" destId="{5527166B-6ED8-48B8-9B44-FA6350CDC99D}" srcOrd="13" destOrd="0" presId="urn:microsoft.com/office/officeart/2005/8/layout/list1"/>
    <dgm:cxn modelId="{87E8970A-5A58-4BC3-AC6C-B94CFD68043D}" type="presParOf" srcId="{2154F843-A1C6-4C3B-B871-0501FADBB18C}" destId="{45ECC0CE-9CD4-463B-88D7-814AEE2C3625}" srcOrd="14" destOrd="0" presId="urn:microsoft.com/office/officeart/2005/8/layout/list1"/>
    <dgm:cxn modelId="{6BFB0953-F048-4334-883E-0F11AACBF701}" type="presParOf" srcId="{2154F843-A1C6-4C3B-B871-0501FADBB18C}" destId="{A2F549D4-00CE-4FB2-B41F-360AD1966599}" srcOrd="15" destOrd="0" presId="urn:microsoft.com/office/officeart/2005/8/layout/list1"/>
    <dgm:cxn modelId="{FC95A5C8-F9A4-45F1-85CF-8AE9978E00E5}" type="presParOf" srcId="{2154F843-A1C6-4C3B-B871-0501FADBB18C}" destId="{ED0A4CAB-E5F4-42FA-B4DB-FD07B3903DD1}" srcOrd="16" destOrd="0" presId="urn:microsoft.com/office/officeart/2005/8/layout/list1"/>
    <dgm:cxn modelId="{C214F06D-20A7-4497-A65E-AA9DB5EE7A3E}" type="presParOf" srcId="{ED0A4CAB-E5F4-42FA-B4DB-FD07B3903DD1}" destId="{4B21BF69-7A9B-4168-9B60-B47174BC19AA}" srcOrd="0" destOrd="0" presId="urn:microsoft.com/office/officeart/2005/8/layout/list1"/>
    <dgm:cxn modelId="{21985976-9A4A-47D2-AA3C-145427BAF7A2}" type="presParOf" srcId="{ED0A4CAB-E5F4-42FA-B4DB-FD07B3903DD1}" destId="{A2CB3729-9133-47D0-B58C-D1C3777A81E5}" srcOrd="1" destOrd="0" presId="urn:microsoft.com/office/officeart/2005/8/layout/list1"/>
    <dgm:cxn modelId="{151ED17F-1BB3-4A75-80E2-12FCE447B8E2}" type="presParOf" srcId="{2154F843-A1C6-4C3B-B871-0501FADBB18C}" destId="{4EC7718D-D1BF-4997-8C06-E26FC6710385}" srcOrd="17" destOrd="0" presId="urn:microsoft.com/office/officeart/2005/8/layout/list1"/>
    <dgm:cxn modelId="{ABA01F40-DECC-489D-B8B2-B13F4A11F7EB}" type="presParOf" srcId="{2154F843-A1C6-4C3B-B871-0501FADBB18C}" destId="{4FD26553-7C6E-4A2C-A372-03C9D83F85C0}" srcOrd="18" destOrd="0" presId="urn:microsoft.com/office/officeart/2005/8/layout/list1"/>
    <dgm:cxn modelId="{8AB08AE5-3B89-4102-8099-F15721512A68}" type="presParOf" srcId="{2154F843-A1C6-4C3B-B871-0501FADBB18C}" destId="{471229DB-56FF-489D-9F87-C807E507E10D}" srcOrd="19" destOrd="0" presId="urn:microsoft.com/office/officeart/2005/8/layout/list1"/>
    <dgm:cxn modelId="{9CEDF9C2-8F90-4C29-B6DB-E703E4DF650B}" type="presParOf" srcId="{2154F843-A1C6-4C3B-B871-0501FADBB18C}" destId="{2E3A81B9-CB7D-432F-AC5E-33DF1C266CDA}" srcOrd="20" destOrd="0" presId="urn:microsoft.com/office/officeart/2005/8/layout/list1"/>
    <dgm:cxn modelId="{EC58FEF4-A146-424C-804F-1A0997E8D9B4}" type="presParOf" srcId="{2E3A81B9-CB7D-432F-AC5E-33DF1C266CDA}" destId="{4908EC58-F36C-41BE-A5F2-93CCD2667A6F}" srcOrd="0" destOrd="0" presId="urn:microsoft.com/office/officeart/2005/8/layout/list1"/>
    <dgm:cxn modelId="{0B8E92D4-2C0D-4056-B8FC-B073B0662C25}" type="presParOf" srcId="{2E3A81B9-CB7D-432F-AC5E-33DF1C266CDA}" destId="{E2478285-B60D-4963-868D-32BF9B4AEAFE}" srcOrd="1" destOrd="0" presId="urn:microsoft.com/office/officeart/2005/8/layout/list1"/>
    <dgm:cxn modelId="{DD525705-08AB-4802-B48E-BC6B841CBD1C}" type="presParOf" srcId="{2154F843-A1C6-4C3B-B871-0501FADBB18C}" destId="{9AFE6C0C-96B8-44AA-A6A8-1B00DDADE04F}" srcOrd="21" destOrd="0" presId="urn:microsoft.com/office/officeart/2005/8/layout/list1"/>
    <dgm:cxn modelId="{B5A05947-5F61-4626-9C3B-1897F49C04C8}" type="presParOf" srcId="{2154F843-A1C6-4C3B-B871-0501FADBB18C}" destId="{701164C2-B236-4C77-B525-C4A5EFA72607}" srcOrd="22" destOrd="0" presId="urn:microsoft.com/office/officeart/2005/8/layout/list1"/>
    <dgm:cxn modelId="{FBF5B5CC-4A1E-4EB3-89D9-22521044FFD0}" type="presParOf" srcId="{2154F843-A1C6-4C3B-B871-0501FADBB18C}" destId="{1EA0D8DA-F38D-4A5C-AC79-875B00D60749}" srcOrd="23" destOrd="0" presId="urn:microsoft.com/office/officeart/2005/8/layout/list1"/>
    <dgm:cxn modelId="{8BA27A93-DF77-4EC1-8832-1E691EB4B3DC}" type="presParOf" srcId="{2154F843-A1C6-4C3B-B871-0501FADBB18C}" destId="{110596D8-649B-49F5-8D25-CAAE88AAC0F8}" srcOrd="24" destOrd="0" presId="urn:microsoft.com/office/officeart/2005/8/layout/list1"/>
    <dgm:cxn modelId="{FA85851B-7BFF-4199-A3A1-3FF10638BE3D}" type="presParOf" srcId="{110596D8-649B-49F5-8D25-CAAE88AAC0F8}" destId="{83404A57-0420-4A80-9E02-72FCBFCE35DF}" srcOrd="0" destOrd="0" presId="urn:microsoft.com/office/officeart/2005/8/layout/list1"/>
    <dgm:cxn modelId="{83C46B18-E540-45BA-84EE-9D6CA8C37CA5}" type="presParOf" srcId="{110596D8-649B-49F5-8D25-CAAE88AAC0F8}" destId="{17E91E07-0D96-4D02-94FB-75AEFAE51D8F}" srcOrd="1" destOrd="0" presId="urn:microsoft.com/office/officeart/2005/8/layout/list1"/>
    <dgm:cxn modelId="{A028C79E-5993-4AE9-AC39-5D56A76E2D2E}" type="presParOf" srcId="{2154F843-A1C6-4C3B-B871-0501FADBB18C}" destId="{1174AB50-614F-47EB-B42E-6F15AF8F3ACC}" srcOrd="25" destOrd="0" presId="urn:microsoft.com/office/officeart/2005/8/layout/list1"/>
    <dgm:cxn modelId="{0F30808A-A9D1-48EB-895C-6F175FD1B8D9}" type="presParOf" srcId="{2154F843-A1C6-4C3B-B871-0501FADBB18C}" destId="{057168BC-D8D8-4654-AD76-66162C048BBD}" srcOrd="26" destOrd="0" presId="urn:microsoft.com/office/officeart/2005/8/layout/list1"/>
    <dgm:cxn modelId="{4D86AF88-0F59-4346-BC45-FDCF8840BF6D}" type="presParOf" srcId="{2154F843-A1C6-4C3B-B871-0501FADBB18C}" destId="{F57A76B1-3386-4BF3-B6DE-28B896DBD215}" srcOrd="27" destOrd="0" presId="urn:microsoft.com/office/officeart/2005/8/layout/list1"/>
    <dgm:cxn modelId="{04281638-78D9-4895-AF63-147DED71C3B5}" type="presParOf" srcId="{2154F843-A1C6-4C3B-B871-0501FADBB18C}" destId="{A5F4BD8A-68D3-4B33-A4BF-BE4E5D0069B2}" srcOrd="28" destOrd="0" presId="urn:microsoft.com/office/officeart/2005/8/layout/list1"/>
    <dgm:cxn modelId="{43A50FF9-8575-4BAC-8F55-1272EDB170FB}" type="presParOf" srcId="{A5F4BD8A-68D3-4B33-A4BF-BE4E5D0069B2}" destId="{AC5A0CA9-AEF7-4DC2-AE9D-F6300C605583}" srcOrd="0" destOrd="0" presId="urn:microsoft.com/office/officeart/2005/8/layout/list1"/>
    <dgm:cxn modelId="{5F6F0411-AC03-4AE0-BB9D-0C106DAF6C3B}" type="presParOf" srcId="{A5F4BD8A-68D3-4B33-A4BF-BE4E5D0069B2}" destId="{65D2A7E9-3864-4E68-A135-397A05903018}" srcOrd="1" destOrd="0" presId="urn:microsoft.com/office/officeart/2005/8/layout/list1"/>
    <dgm:cxn modelId="{039736B0-D249-4F98-BF39-BED960F36F79}" type="presParOf" srcId="{2154F843-A1C6-4C3B-B871-0501FADBB18C}" destId="{396795AA-ED86-480D-BD8B-34601A240F9E}" srcOrd="29" destOrd="0" presId="urn:microsoft.com/office/officeart/2005/8/layout/list1"/>
    <dgm:cxn modelId="{A6BF25B1-A207-4B16-BC63-82E8171E4F77}" type="presParOf" srcId="{2154F843-A1C6-4C3B-B871-0501FADBB18C}" destId="{452B965C-DC30-4673-BCC3-4B72A4B47FC8}" srcOrd="30" destOrd="0" presId="urn:microsoft.com/office/officeart/2005/8/layout/list1"/>
    <dgm:cxn modelId="{256FEC1F-3A95-4BFD-91B7-0A633B3D6F9A}" type="presParOf" srcId="{2154F843-A1C6-4C3B-B871-0501FADBB18C}" destId="{BE57A2FD-0403-46C0-AA60-45B19849EC18}" srcOrd="31" destOrd="0" presId="urn:microsoft.com/office/officeart/2005/8/layout/list1"/>
    <dgm:cxn modelId="{C459C426-30A8-41F6-A431-7E1B8E9EF383}" type="presParOf" srcId="{2154F843-A1C6-4C3B-B871-0501FADBB18C}" destId="{79B60241-74E9-44A2-AB18-C0E1EB92BE0D}" srcOrd="32" destOrd="0" presId="urn:microsoft.com/office/officeart/2005/8/layout/list1"/>
    <dgm:cxn modelId="{CE091831-B2ED-4B6C-B0DD-4B28357175CC}" type="presParOf" srcId="{79B60241-74E9-44A2-AB18-C0E1EB92BE0D}" destId="{A4163BBD-56BB-4FAF-B808-B4AA00DAF1FA}" srcOrd="0" destOrd="0" presId="urn:microsoft.com/office/officeart/2005/8/layout/list1"/>
    <dgm:cxn modelId="{0444AA8B-44E8-4D46-B097-704AC6207F9A}" type="presParOf" srcId="{79B60241-74E9-44A2-AB18-C0E1EB92BE0D}" destId="{5CC870B2-5A39-40A0-9BF3-422CE6CD2FC1}" srcOrd="1" destOrd="0" presId="urn:microsoft.com/office/officeart/2005/8/layout/list1"/>
    <dgm:cxn modelId="{14B798A4-E5C5-4DE1-AEDF-6AD1C93ADEFD}" type="presParOf" srcId="{2154F843-A1C6-4C3B-B871-0501FADBB18C}" destId="{9B00B1F6-F514-4F73-B284-299EE2075D45}" srcOrd="33" destOrd="0" presId="urn:microsoft.com/office/officeart/2005/8/layout/list1"/>
    <dgm:cxn modelId="{CEC45461-3663-441C-B241-33DE5F87E453}" type="presParOf" srcId="{2154F843-A1C6-4C3B-B871-0501FADBB18C}" destId="{3C75A07A-DC1A-492D-9E87-BBF7B65333E3}" srcOrd="3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0F3AEE-922D-446E-B1BD-66583ABEC13C}" type="doc">
      <dgm:prSet loTypeId="urn:microsoft.com/office/officeart/2005/8/layout/list1" loCatId="list" qsTypeId="urn:microsoft.com/office/officeart/2005/8/quickstyle/3d3#2" qsCatId="3D" csTypeId="urn:microsoft.com/office/officeart/2005/8/colors/colorful1#1" csCatId="colorful" phldr="1"/>
      <dgm:spPr/>
      <dgm:t>
        <a:bodyPr/>
        <a:lstStyle/>
        <a:p>
          <a:endParaRPr lang="zh-TW" altLang="en-US"/>
        </a:p>
      </dgm:t>
    </dgm:pt>
    <dgm:pt modelId="{6DC61C35-60BC-4CDF-9CBB-682014F48129}">
      <dgm:prSet phldrT="[文字]" custT="1"/>
      <dgm:spPr>
        <a:solidFill>
          <a:schemeClr val="accent3">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核定項目</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業務費、研究設備費</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dgm:t>
    </dgm:pt>
    <dgm:pt modelId="{C25929FF-A0B0-4ADB-AB1A-9C600402B621}" type="parTrans" cxnId="{CB2D9C03-9A17-47E0-BD74-CDBD0C1E7ECF}">
      <dgm:prSet/>
      <dgm:spPr/>
      <dgm:t>
        <a:bodyPr/>
        <a:lstStyle/>
        <a:p>
          <a:endParaRPr lang="zh-TW" altLang="en-US">
            <a:solidFill>
              <a:schemeClr val="tx1"/>
            </a:solidFill>
            <a:latin typeface="微軟正黑體" pitchFamily="34" charset="-120"/>
            <a:ea typeface="微軟正黑體" pitchFamily="34" charset="-120"/>
          </a:endParaRPr>
        </a:p>
      </dgm:t>
    </dgm:pt>
    <dgm:pt modelId="{B8DA3432-194B-4736-8255-F38D95E42A23}" type="sibTrans" cxnId="{CB2D9C03-9A17-47E0-BD74-CDBD0C1E7ECF}">
      <dgm:prSet/>
      <dgm:spPr/>
      <dgm:t>
        <a:bodyPr/>
        <a:lstStyle/>
        <a:p>
          <a:endParaRPr lang="zh-TW" altLang="en-US">
            <a:solidFill>
              <a:schemeClr val="tx1"/>
            </a:solidFill>
            <a:latin typeface="微軟正黑體" pitchFamily="34" charset="-120"/>
            <a:ea typeface="微軟正黑體" pitchFamily="34" charset="-120"/>
          </a:endParaRPr>
        </a:p>
      </dgm:t>
    </dgm:pt>
    <dgm:pt modelId="{E29C7C8F-0CDB-47A2-872E-57A5C374A27A}">
      <dgm:prSet phldrT="[文字]"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研究設備是否列於核定清單或經核定購置</a:t>
          </a:r>
        </a:p>
      </dgm:t>
    </dgm:pt>
    <dgm:pt modelId="{BFF2ABF8-23FF-40F1-97D5-99E8A7533C71}" type="parTrans" cxnId="{B63B8D7C-A695-4A6C-B720-3660CC735921}">
      <dgm:prSet/>
      <dgm:spPr/>
      <dgm:t>
        <a:bodyPr/>
        <a:lstStyle/>
        <a:p>
          <a:endParaRPr lang="zh-TW" altLang="en-US">
            <a:solidFill>
              <a:schemeClr val="tx1"/>
            </a:solidFill>
            <a:latin typeface="微軟正黑體" pitchFamily="34" charset="-120"/>
            <a:ea typeface="微軟正黑體" pitchFamily="34" charset="-120"/>
          </a:endParaRPr>
        </a:p>
      </dgm:t>
    </dgm:pt>
    <dgm:pt modelId="{C18B6150-370F-4D26-BD4B-4C3822A959E5}" type="sibTrans" cxnId="{B63B8D7C-A695-4A6C-B720-3660CC735921}">
      <dgm:prSet/>
      <dgm:spPr/>
      <dgm:t>
        <a:bodyPr/>
        <a:lstStyle/>
        <a:p>
          <a:endParaRPr lang="zh-TW" altLang="en-US">
            <a:solidFill>
              <a:schemeClr val="tx1"/>
            </a:solidFill>
            <a:latin typeface="微軟正黑體" pitchFamily="34" charset="-120"/>
            <a:ea typeface="微軟正黑體" pitchFamily="34" charset="-120"/>
          </a:endParaRPr>
        </a:p>
      </dgm:t>
    </dgm:pt>
    <dgm:pt modelId="{1132D711-6550-4204-A7CA-4DE7B4651222}">
      <dgm:prSet phldrT="[文字]" custT="1"/>
      <dgm:spPr>
        <a:solidFill>
          <a:schemeClr val="accent2">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經費來源</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國科會或其他：教育部、產學案</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dgm:t>
    </dgm:pt>
    <dgm:pt modelId="{A8F4F179-4F7E-47CC-B19B-7567D12B9787}" type="parTrans" cxnId="{EB29B2CF-ED57-431B-90CA-5F9DC1F13D73}">
      <dgm:prSet/>
      <dgm:spPr/>
      <dgm:t>
        <a:bodyPr/>
        <a:lstStyle/>
        <a:p>
          <a:endParaRPr lang="zh-TW" altLang="en-US">
            <a:solidFill>
              <a:schemeClr val="tx1"/>
            </a:solidFill>
            <a:latin typeface="微軟正黑體" pitchFamily="34" charset="-120"/>
            <a:ea typeface="微軟正黑體" pitchFamily="34" charset="-120"/>
          </a:endParaRPr>
        </a:p>
      </dgm:t>
    </dgm:pt>
    <dgm:pt modelId="{C2CDA224-2A1F-47A6-9BF3-4EE36AF88DED}" type="sibTrans" cxnId="{EB29B2CF-ED57-431B-90CA-5F9DC1F13D73}">
      <dgm:prSet/>
      <dgm:spPr/>
      <dgm:t>
        <a:bodyPr/>
        <a:lstStyle/>
        <a:p>
          <a:endParaRPr lang="zh-TW" altLang="en-US">
            <a:solidFill>
              <a:schemeClr val="tx1"/>
            </a:solidFill>
            <a:latin typeface="微軟正黑體" pitchFamily="34" charset="-120"/>
            <a:ea typeface="微軟正黑體" pitchFamily="34" charset="-120"/>
          </a:endParaRPr>
        </a:p>
      </dgm:t>
    </dgm:pt>
    <dgm:pt modelId="{EED6782E-57F1-461D-8342-BBE167439A59}">
      <dgm:prSet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款項由學校逕付廠商</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墊付核銷時須附說明</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dgm:t>
    </dgm:pt>
    <dgm:pt modelId="{557DF013-7ECF-4584-AC99-54FBC59A9B05}" type="parTrans" cxnId="{1A8EFDB8-2AF0-487E-9713-029699DE5808}">
      <dgm:prSet/>
      <dgm:spPr/>
      <dgm:t>
        <a:bodyPr/>
        <a:lstStyle/>
        <a:p>
          <a:endParaRPr lang="zh-TW" altLang="en-US"/>
        </a:p>
      </dgm:t>
    </dgm:pt>
    <dgm:pt modelId="{98BFC2EC-45FB-4074-93A6-AE6006B0D02D}" type="sibTrans" cxnId="{1A8EFDB8-2AF0-487E-9713-029699DE5808}">
      <dgm:prSet/>
      <dgm:spPr/>
      <dgm:t>
        <a:bodyPr/>
        <a:lstStyle/>
        <a:p>
          <a:endParaRPr lang="zh-TW" altLang="en-US"/>
        </a:p>
      </dgm:t>
    </dgm:pt>
    <dgm:pt modelId="{09C13D7F-B140-4143-8540-9CEC6E9C673E}">
      <dgm:prSet custT="1"/>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檢附</a:t>
          </a:r>
          <a:r>
            <a:rPr lang="en-US" altLang="zh-TW" sz="2400" dirty="0">
              <a:latin typeface="微軟正黑體" pitchFamily="34" charset="-120"/>
              <a:ea typeface="微軟正黑體" pitchFamily="34" charset="-120"/>
            </a:rPr>
            <a:t>3</a:t>
          </a:r>
          <a:r>
            <a:rPr lang="zh-TW" altLang="en-US" sz="2400" dirty="0">
              <a:latin typeface="微軟正黑體" pitchFamily="34" charset="-120"/>
              <a:ea typeface="微軟正黑體" pitchFamily="34" charset="-120"/>
            </a:rPr>
            <a:t>家報價單或獨家報價說明</a:t>
          </a:r>
          <a:endParaRPr lang="zh-TW" altLang="en-US" sz="2400" dirty="0"/>
        </a:p>
      </dgm:t>
    </dgm:pt>
    <dgm:pt modelId="{3358CE78-DA45-4845-B8E8-B414A51A68FF}" type="parTrans" cxnId="{21AED37E-D1FD-482B-A76C-FC4AECEA1879}">
      <dgm:prSet/>
      <dgm:spPr/>
      <dgm:t>
        <a:bodyPr/>
        <a:lstStyle/>
        <a:p>
          <a:endParaRPr lang="zh-TW" altLang="en-US"/>
        </a:p>
      </dgm:t>
    </dgm:pt>
    <dgm:pt modelId="{71C7D59B-57DF-4A68-99CD-5D0F60A6C1F8}" type="sibTrans" cxnId="{21AED37E-D1FD-482B-A76C-FC4AECEA1879}">
      <dgm:prSet/>
      <dgm:spPr/>
      <dgm:t>
        <a:bodyPr/>
        <a:lstStyle/>
        <a:p>
          <a:endParaRPr lang="zh-TW" altLang="en-US"/>
        </a:p>
      </dgm:t>
    </dgm:pt>
    <dgm:pt modelId="{E902FCEA-B2FE-4D9B-960D-E2A90FB3A63E}">
      <dgm:prSet custT="1"/>
      <dgm:spPr/>
      <dgm:t>
        <a:bodyPr/>
        <a:lstStyle/>
        <a:p>
          <a:r>
            <a:rPr lang="zh-TW" altLang="en-US" sz="2400" dirty="0"/>
            <a:t>確認</a:t>
          </a:r>
          <a:r>
            <a:rPr lang="en-US" altLang="zh-TW" sz="2400" dirty="0"/>
            <a:t>_</a:t>
          </a:r>
          <a:r>
            <a:rPr lang="zh-TW" altLang="en-US" sz="2400" dirty="0"/>
            <a:t>請購流程</a:t>
          </a:r>
          <a:r>
            <a:rPr lang="en-US" altLang="zh-TW" sz="2400" dirty="0"/>
            <a:t>(</a:t>
          </a:r>
          <a:r>
            <a:rPr lang="zh-TW" altLang="en-US" sz="2400" dirty="0"/>
            <a:t>單價</a:t>
          </a:r>
          <a:r>
            <a:rPr lang="en-US" altLang="zh-TW" sz="2400" dirty="0"/>
            <a:t>1</a:t>
          </a:r>
          <a:r>
            <a:rPr lang="zh-TW" altLang="en-US" sz="2400" dirty="0"/>
            <a:t>萬以上、總價</a:t>
          </a:r>
          <a:r>
            <a:rPr lang="en-US" altLang="zh-TW" sz="2400" dirty="0"/>
            <a:t>1</a:t>
          </a:r>
          <a:r>
            <a:rPr lang="zh-TW" altLang="en-US" sz="2400" dirty="0"/>
            <a:t>萬或</a:t>
          </a:r>
          <a:r>
            <a:rPr lang="en-US" altLang="zh-TW" sz="2400" dirty="0"/>
            <a:t>10</a:t>
          </a:r>
          <a:r>
            <a:rPr lang="zh-TW" altLang="en-US" sz="2400" dirty="0"/>
            <a:t>萬</a:t>
          </a:r>
          <a:r>
            <a:rPr lang="zh-TW" altLang="en-US" sz="2400" dirty="0">
              <a:sym typeface="Symbol" panose="05050102010706020507" pitchFamily="18" charset="2"/>
            </a:rPr>
            <a:t></a:t>
          </a:r>
          <a:r>
            <a:rPr lang="en-US" altLang="zh-TW" sz="2400" dirty="0"/>
            <a:t>)</a:t>
          </a:r>
          <a:endParaRPr lang="zh-TW" altLang="en-US" sz="2400" dirty="0"/>
        </a:p>
      </dgm:t>
    </dgm:pt>
    <dgm:pt modelId="{313F9185-437B-493F-A21E-22BAD85189B6}" type="parTrans" cxnId="{232DCD27-29A7-4F74-AD42-19BF340A4D28}">
      <dgm:prSet/>
      <dgm:spPr/>
      <dgm:t>
        <a:bodyPr/>
        <a:lstStyle/>
        <a:p>
          <a:endParaRPr lang="zh-TW" altLang="en-US"/>
        </a:p>
      </dgm:t>
    </dgm:pt>
    <dgm:pt modelId="{3B140AF7-D595-49C9-82F0-595011EE835A}" type="sibTrans" cxnId="{232DCD27-29A7-4F74-AD42-19BF340A4D28}">
      <dgm:prSet/>
      <dgm:spPr/>
      <dgm:t>
        <a:bodyPr/>
        <a:lstStyle/>
        <a:p>
          <a:endParaRPr lang="zh-TW" altLang="en-US"/>
        </a:p>
      </dgm:t>
    </dgm:pt>
    <dgm:pt modelId="{F26C56E4-B6CF-4B6F-8F1D-3D161931A486}">
      <dgm:prSet custT="1"/>
      <dgm:spPr/>
      <dgm:t>
        <a:bodyPr/>
        <a:lstStyle/>
        <a:p>
          <a:r>
            <a:rPr lang="zh-TW" altLang="en-US" sz="2400" dirty="0"/>
            <a:t>確認</a:t>
          </a:r>
          <a:r>
            <a:rPr lang="en-US" altLang="zh-TW" sz="2400" dirty="0"/>
            <a:t>_</a:t>
          </a:r>
          <a:r>
            <a:rPr lang="zh-TW" altLang="en-US" sz="2400" dirty="0"/>
            <a:t>請購單以</a:t>
          </a:r>
          <a:r>
            <a:rPr lang="en-US" altLang="zh-TW" sz="2400" dirty="0"/>
            <a:t>OA</a:t>
          </a:r>
          <a:r>
            <a:rPr lang="zh-TW" altLang="en-US" sz="2400" dirty="0"/>
            <a:t>送收文追蹤流程傳送</a:t>
          </a:r>
        </a:p>
      </dgm:t>
    </dgm:pt>
    <dgm:pt modelId="{BC89B3F3-1A8F-4F4C-A25B-B78050E158C7}" type="parTrans" cxnId="{2328F2D4-EF25-4F6C-8B3A-7A3EC3DD117B}">
      <dgm:prSet/>
      <dgm:spPr/>
      <dgm:t>
        <a:bodyPr/>
        <a:lstStyle/>
        <a:p>
          <a:endParaRPr lang="zh-TW" altLang="en-US"/>
        </a:p>
      </dgm:t>
    </dgm:pt>
    <dgm:pt modelId="{62255575-A9FD-45B1-ACB4-6A325151B54A}" type="sibTrans" cxnId="{2328F2D4-EF25-4F6C-8B3A-7A3EC3DD117B}">
      <dgm:prSet/>
      <dgm:spPr/>
      <dgm:t>
        <a:bodyPr/>
        <a:lstStyle/>
        <a:p>
          <a:endParaRPr lang="zh-TW" altLang="en-US"/>
        </a:p>
      </dgm:t>
    </dgm:pt>
    <dgm:pt modelId="{6B5F9652-F888-4825-AE91-FF507226E819}">
      <dgm:prSet phldrT="[文字]" custT="1"/>
      <dgm:spPr>
        <a:solidFill>
          <a:schemeClr val="accent3">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驗收無誤、發票經驗收人簽章及簽註日期</a:t>
          </a:r>
        </a:p>
      </dgm:t>
    </dgm:pt>
    <dgm:pt modelId="{E35F9AED-AEB1-463C-BBA1-E4F204018B29}" type="sibTrans" cxnId="{BC84AD78-8588-429E-8F6D-B72C6FC152AE}">
      <dgm:prSet/>
      <dgm:spPr/>
      <dgm:t>
        <a:bodyPr/>
        <a:lstStyle/>
        <a:p>
          <a:endParaRPr lang="zh-TW" altLang="en-US">
            <a:solidFill>
              <a:schemeClr val="tx1"/>
            </a:solidFill>
            <a:latin typeface="微軟正黑體" pitchFamily="34" charset="-120"/>
            <a:ea typeface="微軟正黑體" pitchFamily="34" charset="-120"/>
          </a:endParaRPr>
        </a:p>
      </dgm:t>
    </dgm:pt>
    <dgm:pt modelId="{A7BC3E4C-E257-4BA2-B57B-C551ECA77BF6}" type="parTrans" cxnId="{BC84AD78-8588-429E-8F6D-B72C6FC152AE}">
      <dgm:prSet/>
      <dgm:spPr/>
      <dgm:t>
        <a:bodyPr/>
        <a:lstStyle/>
        <a:p>
          <a:endParaRPr lang="zh-TW" altLang="en-US">
            <a:solidFill>
              <a:schemeClr val="tx1"/>
            </a:solidFill>
            <a:latin typeface="微軟正黑體" pitchFamily="34" charset="-120"/>
            <a:ea typeface="微軟正黑體" pitchFamily="34" charset="-120"/>
          </a:endParaRPr>
        </a:p>
      </dgm:t>
    </dgm:pt>
    <dgm:pt modelId="{0FDE66B5-AC39-4155-8379-68A729F8FA80}">
      <dgm:prSet phldrT="[文字]" custT="1"/>
      <dgm:spPr>
        <a:solidFill>
          <a:schemeClr val="accent2">
            <a:lumMod val="75000"/>
          </a:schemeClr>
        </a:solidFill>
      </dgm:spPr>
      <dgm:t>
        <a:bodyPr/>
        <a:lstStyle/>
        <a:p>
          <a:r>
            <a:rPr lang="zh-TW" altLang="en-US" sz="2400" dirty="0">
              <a:latin typeface="微軟正黑體" pitchFamily="34" charset="-120"/>
              <a:ea typeface="微軟正黑體" pitchFamily="34" charset="-120"/>
            </a:rPr>
            <a:t>確認</a:t>
          </a:r>
          <a:r>
            <a:rPr lang="en-US" altLang="zh-TW" sz="2400" dirty="0">
              <a:latin typeface="微軟正黑體" pitchFamily="34" charset="-120"/>
              <a:ea typeface="微軟正黑體" pitchFamily="34" charset="-120"/>
            </a:rPr>
            <a:t>_</a:t>
          </a:r>
          <a:r>
            <a:rPr lang="zh-TW" altLang="en-US" sz="2400" dirty="0">
              <a:latin typeface="微軟正黑體" pitchFamily="34" charset="-120"/>
              <a:ea typeface="微軟正黑體" pitchFamily="34" charset="-120"/>
            </a:rPr>
            <a:t>得標廠商並自行連絡廠商送貨</a:t>
          </a:r>
          <a:endParaRPr lang="en-US" altLang="zh-TW" sz="2400" dirty="0">
            <a:latin typeface="微軟正黑體" pitchFamily="34" charset="-120"/>
            <a:ea typeface="微軟正黑體" pitchFamily="34" charset="-120"/>
          </a:endParaRPr>
        </a:p>
      </dgm:t>
    </dgm:pt>
    <dgm:pt modelId="{3752689D-F5F7-4136-8C0F-2A61B2C04985}" type="sibTrans" cxnId="{A0B2CBE2-3CF6-483E-BF3B-72CDE40FFE2C}">
      <dgm:prSet/>
      <dgm:spPr/>
      <dgm:t>
        <a:bodyPr/>
        <a:lstStyle/>
        <a:p>
          <a:endParaRPr lang="zh-TW" altLang="en-US">
            <a:solidFill>
              <a:schemeClr val="tx1"/>
            </a:solidFill>
            <a:latin typeface="微軟正黑體" pitchFamily="34" charset="-120"/>
            <a:ea typeface="微軟正黑體" pitchFamily="34" charset="-120"/>
          </a:endParaRPr>
        </a:p>
      </dgm:t>
    </dgm:pt>
    <dgm:pt modelId="{31D6E589-DD2A-49AF-A7CB-E736A722A3DC}" type="parTrans" cxnId="{A0B2CBE2-3CF6-483E-BF3B-72CDE40FFE2C}">
      <dgm:prSet/>
      <dgm:spPr/>
      <dgm:t>
        <a:bodyPr/>
        <a:lstStyle/>
        <a:p>
          <a:endParaRPr lang="zh-TW" altLang="en-US">
            <a:solidFill>
              <a:schemeClr val="tx1"/>
            </a:solidFill>
            <a:latin typeface="微軟正黑體" pitchFamily="34" charset="-120"/>
            <a:ea typeface="微軟正黑體" pitchFamily="34" charset="-120"/>
          </a:endParaRPr>
        </a:p>
      </dgm:t>
    </dgm:pt>
    <dgm:pt modelId="{2154F843-A1C6-4C3B-B871-0501FADBB18C}" type="pres">
      <dgm:prSet presAssocID="{CB0F3AEE-922D-446E-B1BD-66583ABEC13C}" presName="linear" presStyleCnt="0">
        <dgm:presLayoutVars>
          <dgm:dir/>
          <dgm:animLvl val="lvl"/>
          <dgm:resizeHandles val="exact"/>
        </dgm:presLayoutVars>
      </dgm:prSet>
      <dgm:spPr/>
    </dgm:pt>
    <dgm:pt modelId="{111C45E5-D78F-43B5-91C5-EF35AFE0DC77}" type="pres">
      <dgm:prSet presAssocID="{1132D711-6550-4204-A7CA-4DE7B4651222}" presName="parentLin" presStyleCnt="0"/>
      <dgm:spPr/>
    </dgm:pt>
    <dgm:pt modelId="{A9B63233-1A0B-4566-B1E8-702221690E19}" type="pres">
      <dgm:prSet presAssocID="{1132D711-6550-4204-A7CA-4DE7B4651222}" presName="parentLeftMargin" presStyleLbl="node1" presStyleIdx="0" presStyleCnt="9"/>
      <dgm:spPr/>
    </dgm:pt>
    <dgm:pt modelId="{231A869C-64E3-4359-B3B8-FD672D08E201}" type="pres">
      <dgm:prSet presAssocID="{1132D711-6550-4204-A7CA-4DE7B4651222}" presName="parentText" presStyleLbl="node1" presStyleIdx="0" presStyleCnt="9" custScaleX="142857" custScaleY="104543" custLinFactNeighborY="-2347">
        <dgm:presLayoutVars>
          <dgm:chMax val="0"/>
          <dgm:bulletEnabled val="1"/>
        </dgm:presLayoutVars>
      </dgm:prSet>
      <dgm:spPr/>
    </dgm:pt>
    <dgm:pt modelId="{578ACA33-A182-452D-A844-EDF149115EAE}" type="pres">
      <dgm:prSet presAssocID="{1132D711-6550-4204-A7CA-4DE7B4651222}" presName="negativeSpace" presStyleCnt="0"/>
      <dgm:spPr/>
    </dgm:pt>
    <dgm:pt modelId="{7352D73B-098C-4105-B872-A3798D5D2C1B}" type="pres">
      <dgm:prSet presAssocID="{1132D711-6550-4204-A7CA-4DE7B4651222}" presName="childText" presStyleLbl="conFgAcc1" presStyleIdx="0" presStyleCnt="9">
        <dgm:presLayoutVars>
          <dgm:bulletEnabled val="1"/>
        </dgm:presLayoutVars>
      </dgm:prSet>
      <dgm:spPr/>
    </dgm:pt>
    <dgm:pt modelId="{FCF0E2A7-7C7D-421E-9E6D-CB149C21BD78}" type="pres">
      <dgm:prSet presAssocID="{C2CDA224-2A1F-47A6-9BF3-4EE36AF88DED}" presName="spaceBetweenRectangles" presStyleCnt="0"/>
      <dgm:spPr/>
    </dgm:pt>
    <dgm:pt modelId="{C5D743CD-FE1D-4F39-98F8-FD4DD1D2DB15}" type="pres">
      <dgm:prSet presAssocID="{6DC61C35-60BC-4CDF-9CBB-682014F48129}" presName="parentLin" presStyleCnt="0"/>
      <dgm:spPr/>
    </dgm:pt>
    <dgm:pt modelId="{306E5198-1124-4407-ADA9-5A86E2CD1AE3}" type="pres">
      <dgm:prSet presAssocID="{6DC61C35-60BC-4CDF-9CBB-682014F48129}" presName="parentLeftMargin" presStyleLbl="node1" presStyleIdx="0" presStyleCnt="9"/>
      <dgm:spPr/>
    </dgm:pt>
    <dgm:pt modelId="{B8A757FF-425A-495B-8D13-ECC2EBB8972D}" type="pres">
      <dgm:prSet presAssocID="{6DC61C35-60BC-4CDF-9CBB-682014F48129}" presName="parentText" presStyleLbl="node1" presStyleIdx="1" presStyleCnt="9" custScaleX="142857" custLinFactNeighborX="0" custLinFactNeighborY="0">
        <dgm:presLayoutVars>
          <dgm:chMax val="0"/>
          <dgm:bulletEnabled val="1"/>
        </dgm:presLayoutVars>
      </dgm:prSet>
      <dgm:spPr/>
    </dgm:pt>
    <dgm:pt modelId="{98ACF902-0793-4B2C-B95B-25E82A291726}" type="pres">
      <dgm:prSet presAssocID="{6DC61C35-60BC-4CDF-9CBB-682014F48129}" presName="negativeSpace" presStyleCnt="0"/>
      <dgm:spPr/>
    </dgm:pt>
    <dgm:pt modelId="{EB555922-0985-49C8-B662-59A8E4CA8E29}" type="pres">
      <dgm:prSet presAssocID="{6DC61C35-60BC-4CDF-9CBB-682014F48129}" presName="childText" presStyleLbl="conFgAcc1" presStyleIdx="1" presStyleCnt="9">
        <dgm:presLayoutVars>
          <dgm:bulletEnabled val="1"/>
        </dgm:presLayoutVars>
      </dgm:prSet>
      <dgm:spPr/>
    </dgm:pt>
    <dgm:pt modelId="{A3D667AE-36E4-4D26-BBBA-CBF66118A5B9}" type="pres">
      <dgm:prSet presAssocID="{B8DA3432-194B-4736-8255-F38D95E42A23}" presName="spaceBetweenRectangles" presStyleCnt="0"/>
      <dgm:spPr/>
    </dgm:pt>
    <dgm:pt modelId="{50F648DD-8AC8-4678-8AA3-C9ECD096E6F2}" type="pres">
      <dgm:prSet presAssocID="{E29C7C8F-0CDB-47A2-872E-57A5C374A27A}" presName="parentLin" presStyleCnt="0"/>
      <dgm:spPr/>
    </dgm:pt>
    <dgm:pt modelId="{257AC8AB-DA84-44C3-9807-7681F724DA2A}" type="pres">
      <dgm:prSet presAssocID="{E29C7C8F-0CDB-47A2-872E-57A5C374A27A}" presName="parentLeftMargin" presStyleLbl="node1" presStyleIdx="1" presStyleCnt="9"/>
      <dgm:spPr/>
    </dgm:pt>
    <dgm:pt modelId="{A5EBF7A9-FCE1-4582-B964-50B376E63BDF}" type="pres">
      <dgm:prSet presAssocID="{E29C7C8F-0CDB-47A2-872E-57A5C374A27A}" presName="parentText" presStyleLbl="node1" presStyleIdx="2" presStyleCnt="9" custScaleX="142857" custLinFactNeighborX="18373" custLinFactNeighborY="-2347">
        <dgm:presLayoutVars>
          <dgm:chMax val="0"/>
          <dgm:bulletEnabled val="1"/>
        </dgm:presLayoutVars>
      </dgm:prSet>
      <dgm:spPr/>
    </dgm:pt>
    <dgm:pt modelId="{84912478-4044-4D0E-977B-3914F08FE42A}" type="pres">
      <dgm:prSet presAssocID="{E29C7C8F-0CDB-47A2-872E-57A5C374A27A}" presName="negativeSpace" presStyleCnt="0"/>
      <dgm:spPr/>
    </dgm:pt>
    <dgm:pt modelId="{E284B2FF-576F-4551-BCED-75F9EE70B4E9}" type="pres">
      <dgm:prSet presAssocID="{E29C7C8F-0CDB-47A2-872E-57A5C374A27A}" presName="childText" presStyleLbl="conFgAcc1" presStyleIdx="2" presStyleCnt="9">
        <dgm:presLayoutVars>
          <dgm:bulletEnabled val="1"/>
        </dgm:presLayoutVars>
      </dgm:prSet>
      <dgm:spPr/>
    </dgm:pt>
    <dgm:pt modelId="{1302773D-5265-416E-A200-E735BDCBC3DB}" type="pres">
      <dgm:prSet presAssocID="{C18B6150-370F-4D26-BD4B-4C3822A959E5}" presName="spaceBetweenRectangles" presStyleCnt="0"/>
      <dgm:spPr/>
    </dgm:pt>
    <dgm:pt modelId="{4F5117DE-E960-4B4E-AAE2-0626626D8EA9}" type="pres">
      <dgm:prSet presAssocID="{E902FCEA-B2FE-4D9B-960D-E2A90FB3A63E}" presName="parentLin" presStyleCnt="0"/>
      <dgm:spPr/>
    </dgm:pt>
    <dgm:pt modelId="{15837567-FA4E-4F25-BF81-7B24643F9D98}" type="pres">
      <dgm:prSet presAssocID="{E902FCEA-B2FE-4D9B-960D-E2A90FB3A63E}" presName="parentLeftMargin" presStyleLbl="node1" presStyleIdx="2" presStyleCnt="9"/>
      <dgm:spPr/>
    </dgm:pt>
    <dgm:pt modelId="{C17A00E0-BD25-45E2-A2F4-12A1024F0905}" type="pres">
      <dgm:prSet presAssocID="{E902FCEA-B2FE-4D9B-960D-E2A90FB3A63E}" presName="parentText" presStyleLbl="node1" presStyleIdx="3" presStyleCnt="9" custScaleX="142857" custLinFactNeighborX="-6434" custLinFactNeighborY="-11950">
        <dgm:presLayoutVars>
          <dgm:chMax val="0"/>
          <dgm:bulletEnabled val="1"/>
        </dgm:presLayoutVars>
      </dgm:prSet>
      <dgm:spPr/>
    </dgm:pt>
    <dgm:pt modelId="{5527166B-6ED8-48B8-9B44-FA6350CDC99D}" type="pres">
      <dgm:prSet presAssocID="{E902FCEA-B2FE-4D9B-960D-E2A90FB3A63E}" presName="negativeSpace" presStyleCnt="0"/>
      <dgm:spPr/>
    </dgm:pt>
    <dgm:pt modelId="{45ECC0CE-9CD4-463B-88D7-814AEE2C3625}" type="pres">
      <dgm:prSet presAssocID="{E902FCEA-B2FE-4D9B-960D-E2A90FB3A63E}" presName="childText" presStyleLbl="conFgAcc1" presStyleIdx="3" presStyleCnt="9">
        <dgm:presLayoutVars>
          <dgm:bulletEnabled val="1"/>
        </dgm:presLayoutVars>
      </dgm:prSet>
      <dgm:spPr/>
    </dgm:pt>
    <dgm:pt modelId="{A2F549D4-00CE-4FB2-B41F-360AD1966599}" type="pres">
      <dgm:prSet presAssocID="{3B140AF7-D595-49C9-82F0-595011EE835A}" presName="spaceBetweenRectangles" presStyleCnt="0"/>
      <dgm:spPr/>
    </dgm:pt>
    <dgm:pt modelId="{ED0A4CAB-E5F4-42FA-B4DB-FD07B3903DD1}" type="pres">
      <dgm:prSet presAssocID="{09C13D7F-B140-4143-8540-9CEC6E9C673E}" presName="parentLin" presStyleCnt="0"/>
      <dgm:spPr/>
    </dgm:pt>
    <dgm:pt modelId="{4B21BF69-7A9B-4168-9B60-B47174BC19AA}" type="pres">
      <dgm:prSet presAssocID="{09C13D7F-B140-4143-8540-9CEC6E9C673E}" presName="parentLeftMargin" presStyleLbl="node1" presStyleIdx="3" presStyleCnt="9"/>
      <dgm:spPr/>
    </dgm:pt>
    <dgm:pt modelId="{A2CB3729-9133-47D0-B58C-D1C3777A81E5}" type="pres">
      <dgm:prSet presAssocID="{09C13D7F-B140-4143-8540-9CEC6E9C673E}" presName="parentText" presStyleLbl="node1" presStyleIdx="4" presStyleCnt="9" custScaleX="142857">
        <dgm:presLayoutVars>
          <dgm:chMax val="0"/>
          <dgm:bulletEnabled val="1"/>
        </dgm:presLayoutVars>
      </dgm:prSet>
      <dgm:spPr/>
    </dgm:pt>
    <dgm:pt modelId="{4EC7718D-D1BF-4997-8C06-E26FC6710385}" type="pres">
      <dgm:prSet presAssocID="{09C13D7F-B140-4143-8540-9CEC6E9C673E}" presName="negativeSpace" presStyleCnt="0"/>
      <dgm:spPr/>
    </dgm:pt>
    <dgm:pt modelId="{4FD26553-7C6E-4A2C-A372-03C9D83F85C0}" type="pres">
      <dgm:prSet presAssocID="{09C13D7F-B140-4143-8540-9CEC6E9C673E}" presName="childText" presStyleLbl="conFgAcc1" presStyleIdx="4" presStyleCnt="9">
        <dgm:presLayoutVars>
          <dgm:bulletEnabled val="1"/>
        </dgm:presLayoutVars>
      </dgm:prSet>
      <dgm:spPr/>
    </dgm:pt>
    <dgm:pt modelId="{471229DB-56FF-489D-9F87-C807E507E10D}" type="pres">
      <dgm:prSet presAssocID="{71C7D59B-57DF-4A68-99CD-5D0F60A6C1F8}" presName="spaceBetweenRectangles" presStyleCnt="0"/>
      <dgm:spPr/>
    </dgm:pt>
    <dgm:pt modelId="{2E3A81B9-CB7D-432F-AC5E-33DF1C266CDA}" type="pres">
      <dgm:prSet presAssocID="{F26C56E4-B6CF-4B6F-8F1D-3D161931A486}" presName="parentLin" presStyleCnt="0"/>
      <dgm:spPr/>
    </dgm:pt>
    <dgm:pt modelId="{4908EC58-F36C-41BE-A5F2-93CCD2667A6F}" type="pres">
      <dgm:prSet presAssocID="{F26C56E4-B6CF-4B6F-8F1D-3D161931A486}" presName="parentLeftMargin" presStyleLbl="node1" presStyleIdx="4" presStyleCnt="9"/>
      <dgm:spPr/>
    </dgm:pt>
    <dgm:pt modelId="{E2478285-B60D-4963-868D-32BF9B4AEAFE}" type="pres">
      <dgm:prSet presAssocID="{F26C56E4-B6CF-4B6F-8F1D-3D161931A486}" presName="parentText" presStyleLbl="node1" presStyleIdx="5" presStyleCnt="9" custScaleX="142857">
        <dgm:presLayoutVars>
          <dgm:chMax val="0"/>
          <dgm:bulletEnabled val="1"/>
        </dgm:presLayoutVars>
      </dgm:prSet>
      <dgm:spPr/>
    </dgm:pt>
    <dgm:pt modelId="{9AFE6C0C-96B8-44AA-A6A8-1B00DDADE04F}" type="pres">
      <dgm:prSet presAssocID="{F26C56E4-B6CF-4B6F-8F1D-3D161931A486}" presName="negativeSpace" presStyleCnt="0"/>
      <dgm:spPr/>
    </dgm:pt>
    <dgm:pt modelId="{701164C2-B236-4C77-B525-C4A5EFA72607}" type="pres">
      <dgm:prSet presAssocID="{F26C56E4-B6CF-4B6F-8F1D-3D161931A486}" presName="childText" presStyleLbl="conFgAcc1" presStyleIdx="5" presStyleCnt="9">
        <dgm:presLayoutVars>
          <dgm:bulletEnabled val="1"/>
        </dgm:presLayoutVars>
      </dgm:prSet>
      <dgm:spPr/>
    </dgm:pt>
    <dgm:pt modelId="{1EA0D8DA-F38D-4A5C-AC79-875B00D60749}" type="pres">
      <dgm:prSet presAssocID="{62255575-A9FD-45B1-ACB4-6A325151B54A}" presName="spaceBetweenRectangles" presStyleCnt="0"/>
      <dgm:spPr/>
    </dgm:pt>
    <dgm:pt modelId="{110596D8-649B-49F5-8D25-CAAE88AAC0F8}" type="pres">
      <dgm:prSet presAssocID="{0FDE66B5-AC39-4155-8379-68A729F8FA80}" presName="parentLin" presStyleCnt="0"/>
      <dgm:spPr/>
    </dgm:pt>
    <dgm:pt modelId="{83404A57-0420-4A80-9E02-72FCBFCE35DF}" type="pres">
      <dgm:prSet presAssocID="{0FDE66B5-AC39-4155-8379-68A729F8FA80}" presName="parentLeftMargin" presStyleLbl="node1" presStyleIdx="5" presStyleCnt="9"/>
      <dgm:spPr/>
    </dgm:pt>
    <dgm:pt modelId="{17E91E07-0D96-4D02-94FB-75AEFAE51D8F}" type="pres">
      <dgm:prSet presAssocID="{0FDE66B5-AC39-4155-8379-68A729F8FA80}" presName="parentText" presStyleLbl="node1" presStyleIdx="6" presStyleCnt="9" custScaleX="142857">
        <dgm:presLayoutVars>
          <dgm:chMax val="0"/>
          <dgm:bulletEnabled val="1"/>
        </dgm:presLayoutVars>
      </dgm:prSet>
      <dgm:spPr/>
    </dgm:pt>
    <dgm:pt modelId="{1174AB50-614F-47EB-B42E-6F15AF8F3ACC}" type="pres">
      <dgm:prSet presAssocID="{0FDE66B5-AC39-4155-8379-68A729F8FA80}" presName="negativeSpace" presStyleCnt="0"/>
      <dgm:spPr/>
    </dgm:pt>
    <dgm:pt modelId="{057168BC-D8D8-4654-AD76-66162C048BBD}" type="pres">
      <dgm:prSet presAssocID="{0FDE66B5-AC39-4155-8379-68A729F8FA80}" presName="childText" presStyleLbl="conFgAcc1" presStyleIdx="6" presStyleCnt="9">
        <dgm:presLayoutVars>
          <dgm:bulletEnabled val="1"/>
        </dgm:presLayoutVars>
      </dgm:prSet>
      <dgm:spPr/>
    </dgm:pt>
    <dgm:pt modelId="{F57A76B1-3386-4BF3-B6DE-28B896DBD215}" type="pres">
      <dgm:prSet presAssocID="{3752689D-F5F7-4136-8C0F-2A61B2C04985}" presName="spaceBetweenRectangles" presStyleCnt="0"/>
      <dgm:spPr/>
    </dgm:pt>
    <dgm:pt modelId="{A5F4BD8A-68D3-4B33-A4BF-BE4E5D0069B2}" type="pres">
      <dgm:prSet presAssocID="{6B5F9652-F888-4825-AE91-FF507226E819}" presName="parentLin" presStyleCnt="0"/>
      <dgm:spPr/>
    </dgm:pt>
    <dgm:pt modelId="{AC5A0CA9-AEF7-4DC2-AE9D-F6300C605583}" type="pres">
      <dgm:prSet presAssocID="{6B5F9652-F888-4825-AE91-FF507226E819}" presName="parentLeftMargin" presStyleLbl="node1" presStyleIdx="6" presStyleCnt="9"/>
      <dgm:spPr/>
    </dgm:pt>
    <dgm:pt modelId="{65D2A7E9-3864-4E68-A135-397A05903018}" type="pres">
      <dgm:prSet presAssocID="{6B5F9652-F888-4825-AE91-FF507226E819}" presName="parentText" presStyleLbl="node1" presStyleIdx="7" presStyleCnt="9" custScaleX="142857">
        <dgm:presLayoutVars>
          <dgm:chMax val="0"/>
          <dgm:bulletEnabled val="1"/>
        </dgm:presLayoutVars>
      </dgm:prSet>
      <dgm:spPr/>
    </dgm:pt>
    <dgm:pt modelId="{396795AA-ED86-480D-BD8B-34601A240F9E}" type="pres">
      <dgm:prSet presAssocID="{6B5F9652-F888-4825-AE91-FF507226E819}" presName="negativeSpace" presStyleCnt="0"/>
      <dgm:spPr/>
    </dgm:pt>
    <dgm:pt modelId="{452B965C-DC30-4673-BCC3-4B72A4B47FC8}" type="pres">
      <dgm:prSet presAssocID="{6B5F9652-F888-4825-AE91-FF507226E819}" presName="childText" presStyleLbl="conFgAcc1" presStyleIdx="7" presStyleCnt="9">
        <dgm:presLayoutVars>
          <dgm:bulletEnabled val="1"/>
        </dgm:presLayoutVars>
      </dgm:prSet>
      <dgm:spPr/>
    </dgm:pt>
    <dgm:pt modelId="{BE57A2FD-0403-46C0-AA60-45B19849EC18}" type="pres">
      <dgm:prSet presAssocID="{E35F9AED-AEB1-463C-BBA1-E4F204018B29}" presName="spaceBetweenRectangles" presStyleCnt="0"/>
      <dgm:spPr/>
    </dgm:pt>
    <dgm:pt modelId="{79B60241-74E9-44A2-AB18-C0E1EB92BE0D}" type="pres">
      <dgm:prSet presAssocID="{EED6782E-57F1-461D-8342-BBE167439A59}" presName="parentLin" presStyleCnt="0"/>
      <dgm:spPr/>
    </dgm:pt>
    <dgm:pt modelId="{A4163BBD-56BB-4FAF-B808-B4AA00DAF1FA}" type="pres">
      <dgm:prSet presAssocID="{EED6782E-57F1-461D-8342-BBE167439A59}" presName="parentLeftMargin" presStyleLbl="node1" presStyleIdx="7" presStyleCnt="9"/>
      <dgm:spPr/>
    </dgm:pt>
    <dgm:pt modelId="{5CC870B2-5A39-40A0-9BF3-422CE6CD2FC1}" type="pres">
      <dgm:prSet presAssocID="{EED6782E-57F1-461D-8342-BBE167439A59}" presName="parentText" presStyleLbl="node1" presStyleIdx="8" presStyleCnt="9" custScaleX="142857">
        <dgm:presLayoutVars>
          <dgm:chMax val="0"/>
          <dgm:bulletEnabled val="1"/>
        </dgm:presLayoutVars>
      </dgm:prSet>
      <dgm:spPr/>
    </dgm:pt>
    <dgm:pt modelId="{9B00B1F6-F514-4F73-B284-299EE2075D45}" type="pres">
      <dgm:prSet presAssocID="{EED6782E-57F1-461D-8342-BBE167439A59}" presName="negativeSpace" presStyleCnt="0"/>
      <dgm:spPr/>
    </dgm:pt>
    <dgm:pt modelId="{3C75A07A-DC1A-492D-9E87-BBF7B65333E3}" type="pres">
      <dgm:prSet presAssocID="{EED6782E-57F1-461D-8342-BBE167439A59}" presName="childText" presStyleLbl="conFgAcc1" presStyleIdx="8" presStyleCnt="9">
        <dgm:presLayoutVars>
          <dgm:bulletEnabled val="1"/>
        </dgm:presLayoutVars>
      </dgm:prSet>
      <dgm:spPr/>
    </dgm:pt>
  </dgm:ptLst>
  <dgm:cxnLst>
    <dgm:cxn modelId="{CB2D9C03-9A17-47E0-BD74-CDBD0C1E7ECF}" srcId="{CB0F3AEE-922D-446E-B1BD-66583ABEC13C}" destId="{6DC61C35-60BC-4CDF-9CBB-682014F48129}" srcOrd="1" destOrd="0" parTransId="{C25929FF-A0B0-4ADB-AB1A-9C600402B621}" sibTransId="{B8DA3432-194B-4736-8255-F38D95E42A23}"/>
    <dgm:cxn modelId="{232DCD27-29A7-4F74-AD42-19BF340A4D28}" srcId="{CB0F3AEE-922D-446E-B1BD-66583ABEC13C}" destId="{E902FCEA-B2FE-4D9B-960D-E2A90FB3A63E}" srcOrd="3" destOrd="0" parTransId="{313F9185-437B-493F-A21E-22BAD85189B6}" sibTransId="{3B140AF7-D595-49C9-82F0-595011EE835A}"/>
    <dgm:cxn modelId="{07996D3D-FCD1-4946-BC22-445556732A93}" type="presOf" srcId="{1132D711-6550-4204-A7CA-4DE7B4651222}" destId="{231A869C-64E3-4359-B3B8-FD672D08E201}" srcOrd="1" destOrd="0" presId="urn:microsoft.com/office/officeart/2005/8/layout/list1"/>
    <dgm:cxn modelId="{65FC623E-2F89-4617-A6BD-FC8B9AACA379}" type="presOf" srcId="{F26C56E4-B6CF-4B6F-8F1D-3D161931A486}" destId="{4908EC58-F36C-41BE-A5F2-93CCD2667A6F}" srcOrd="0" destOrd="0" presId="urn:microsoft.com/office/officeart/2005/8/layout/list1"/>
    <dgm:cxn modelId="{A50ECA5F-1D28-442A-AFAC-5FC8B643C521}" type="presOf" srcId="{E29C7C8F-0CDB-47A2-872E-57A5C374A27A}" destId="{257AC8AB-DA84-44C3-9807-7681F724DA2A}" srcOrd="0" destOrd="0" presId="urn:microsoft.com/office/officeart/2005/8/layout/list1"/>
    <dgm:cxn modelId="{C6DB9941-1B29-42B4-84FA-F1116DB89008}" type="presOf" srcId="{EED6782E-57F1-461D-8342-BBE167439A59}" destId="{A4163BBD-56BB-4FAF-B808-B4AA00DAF1FA}" srcOrd="0" destOrd="0" presId="urn:microsoft.com/office/officeart/2005/8/layout/list1"/>
    <dgm:cxn modelId="{9355B76B-DF63-4264-9F51-0F3D45F05EC9}" type="presOf" srcId="{6B5F9652-F888-4825-AE91-FF507226E819}" destId="{65D2A7E9-3864-4E68-A135-397A05903018}" srcOrd="1" destOrd="0" presId="urn:microsoft.com/office/officeart/2005/8/layout/list1"/>
    <dgm:cxn modelId="{9050D54E-1E25-4424-8FF2-B203FD8C3FCA}" type="presOf" srcId="{CB0F3AEE-922D-446E-B1BD-66583ABEC13C}" destId="{2154F843-A1C6-4C3B-B871-0501FADBB18C}" srcOrd="0" destOrd="0" presId="urn:microsoft.com/office/officeart/2005/8/layout/list1"/>
    <dgm:cxn modelId="{0EB49E50-C1AA-4454-900B-53EAD6A47073}" type="presOf" srcId="{6DC61C35-60BC-4CDF-9CBB-682014F48129}" destId="{B8A757FF-425A-495B-8D13-ECC2EBB8972D}" srcOrd="1" destOrd="0" presId="urn:microsoft.com/office/officeart/2005/8/layout/list1"/>
    <dgm:cxn modelId="{BC84AD78-8588-429E-8F6D-B72C6FC152AE}" srcId="{CB0F3AEE-922D-446E-B1BD-66583ABEC13C}" destId="{6B5F9652-F888-4825-AE91-FF507226E819}" srcOrd="7" destOrd="0" parTransId="{A7BC3E4C-E257-4BA2-B57B-C551ECA77BF6}" sibTransId="{E35F9AED-AEB1-463C-BBA1-E4F204018B29}"/>
    <dgm:cxn modelId="{B63B8D7C-A695-4A6C-B720-3660CC735921}" srcId="{CB0F3AEE-922D-446E-B1BD-66583ABEC13C}" destId="{E29C7C8F-0CDB-47A2-872E-57A5C374A27A}" srcOrd="2" destOrd="0" parTransId="{BFF2ABF8-23FF-40F1-97D5-99E8A7533C71}" sibTransId="{C18B6150-370F-4D26-BD4B-4C3822A959E5}"/>
    <dgm:cxn modelId="{21AED37E-D1FD-482B-A76C-FC4AECEA1879}" srcId="{CB0F3AEE-922D-446E-B1BD-66583ABEC13C}" destId="{09C13D7F-B140-4143-8540-9CEC6E9C673E}" srcOrd="4" destOrd="0" parTransId="{3358CE78-DA45-4845-B8E8-B414A51A68FF}" sibTransId="{71C7D59B-57DF-4A68-99CD-5D0F60A6C1F8}"/>
    <dgm:cxn modelId="{32EC5781-1DFD-4CD8-AD4A-0F3DB0F2B65F}" type="presOf" srcId="{E29C7C8F-0CDB-47A2-872E-57A5C374A27A}" destId="{A5EBF7A9-FCE1-4582-B964-50B376E63BDF}" srcOrd="1" destOrd="0" presId="urn:microsoft.com/office/officeart/2005/8/layout/list1"/>
    <dgm:cxn modelId="{D5F4CD84-8881-4DDC-BD88-0426B04FDA27}" type="presOf" srcId="{E902FCEA-B2FE-4D9B-960D-E2A90FB3A63E}" destId="{15837567-FA4E-4F25-BF81-7B24643F9D98}" srcOrd="0" destOrd="0" presId="urn:microsoft.com/office/officeart/2005/8/layout/list1"/>
    <dgm:cxn modelId="{AAD32696-E1C7-414C-A406-916632BDC578}" type="presOf" srcId="{F26C56E4-B6CF-4B6F-8F1D-3D161931A486}" destId="{E2478285-B60D-4963-868D-32BF9B4AEAFE}" srcOrd="1" destOrd="0" presId="urn:microsoft.com/office/officeart/2005/8/layout/list1"/>
    <dgm:cxn modelId="{B42FB79B-C13F-4703-9B04-914DDCF67F38}" type="presOf" srcId="{E902FCEA-B2FE-4D9B-960D-E2A90FB3A63E}" destId="{C17A00E0-BD25-45E2-A2F4-12A1024F0905}" srcOrd="1" destOrd="0" presId="urn:microsoft.com/office/officeart/2005/8/layout/list1"/>
    <dgm:cxn modelId="{4BF2BAA3-6471-46BC-9F69-B9C5C5B46DC7}" type="presOf" srcId="{0FDE66B5-AC39-4155-8379-68A729F8FA80}" destId="{17E91E07-0D96-4D02-94FB-75AEFAE51D8F}" srcOrd="1" destOrd="0" presId="urn:microsoft.com/office/officeart/2005/8/layout/list1"/>
    <dgm:cxn modelId="{021187A8-6C92-4867-9EDC-864DBE53BE67}" type="presOf" srcId="{EED6782E-57F1-461D-8342-BBE167439A59}" destId="{5CC870B2-5A39-40A0-9BF3-422CE6CD2FC1}" srcOrd="1" destOrd="0" presId="urn:microsoft.com/office/officeart/2005/8/layout/list1"/>
    <dgm:cxn modelId="{BA86B6A9-C63A-4B2C-AE58-66FFC51AF330}" type="presOf" srcId="{09C13D7F-B140-4143-8540-9CEC6E9C673E}" destId="{A2CB3729-9133-47D0-B58C-D1C3777A81E5}" srcOrd="1" destOrd="0" presId="urn:microsoft.com/office/officeart/2005/8/layout/list1"/>
    <dgm:cxn modelId="{7B3E26B6-C6D5-4775-9C43-D90D326729C5}" type="presOf" srcId="{1132D711-6550-4204-A7CA-4DE7B4651222}" destId="{A9B63233-1A0B-4566-B1E8-702221690E19}" srcOrd="0" destOrd="0" presId="urn:microsoft.com/office/officeart/2005/8/layout/list1"/>
    <dgm:cxn modelId="{1A8EFDB8-2AF0-487E-9713-029699DE5808}" srcId="{CB0F3AEE-922D-446E-B1BD-66583ABEC13C}" destId="{EED6782E-57F1-461D-8342-BBE167439A59}" srcOrd="8" destOrd="0" parTransId="{557DF013-7ECF-4584-AC99-54FBC59A9B05}" sibTransId="{98BFC2EC-45FB-4074-93A6-AE6006B0D02D}"/>
    <dgm:cxn modelId="{F8776FBA-7439-4528-8FB7-2C57DF010F33}" type="presOf" srcId="{09C13D7F-B140-4143-8540-9CEC6E9C673E}" destId="{4B21BF69-7A9B-4168-9B60-B47174BC19AA}" srcOrd="0" destOrd="0" presId="urn:microsoft.com/office/officeart/2005/8/layout/list1"/>
    <dgm:cxn modelId="{665C0EBD-43F4-40A5-B547-A75DEE8C1D63}" type="presOf" srcId="{6B5F9652-F888-4825-AE91-FF507226E819}" destId="{AC5A0CA9-AEF7-4DC2-AE9D-F6300C605583}" srcOrd="0" destOrd="0" presId="urn:microsoft.com/office/officeart/2005/8/layout/list1"/>
    <dgm:cxn modelId="{EB29B2CF-ED57-431B-90CA-5F9DC1F13D73}" srcId="{CB0F3AEE-922D-446E-B1BD-66583ABEC13C}" destId="{1132D711-6550-4204-A7CA-4DE7B4651222}" srcOrd="0" destOrd="0" parTransId="{A8F4F179-4F7E-47CC-B19B-7567D12B9787}" sibTransId="{C2CDA224-2A1F-47A6-9BF3-4EE36AF88DED}"/>
    <dgm:cxn modelId="{2328F2D4-EF25-4F6C-8B3A-7A3EC3DD117B}" srcId="{CB0F3AEE-922D-446E-B1BD-66583ABEC13C}" destId="{F26C56E4-B6CF-4B6F-8F1D-3D161931A486}" srcOrd="5" destOrd="0" parTransId="{BC89B3F3-1A8F-4F4C-A25B-B78050E158C7}" sibTransId="{62255575-A9FD-45B1-ACB4-6A325151B54A}"/>
    <dgm:cxn modelId="{F71811D9-5C1E-495C-8133-99FFA00E1604}" type="presOf" srcId="{6DC61C35-60BC-4CDF-9CBB-682014F48129}" destId="{306E5198-1124-4407-ADA9-5A86E2CD1AE3}" srcOrd="0" destOrd="0" presId="urn:microsoft.com/office/officeart/2005/8/layout/list1"/>
    <dgm:cxn modelId="{A0B2CBE2-3CF6-483E-BF3B-72CDE40FFE2C}" srcId="{CB0F3AEE-922D-446E-B1BD-66583ABEC13C}" destId="{0FDE66B5-AC39-4155-8379-68A729F8FA80}" srcOrd="6" destOrd="0" parTransId="{31D6E589-DD2A-49AF-A7CB-E736A722A3DC}" sibTransId="{3752689D-F5F7-4136-8C0F-2A61B2C04985}"/>
    <dgm:cxn modelId="{45B52AE8-13A5-4744-AE29-D8D083C4E8B3}" type="presOf" srcId="{0FDE66B5-AC39-4155-8379-68A729F8FA80}" destId="{83404A57-0420-4A80-9E02-72FCBFCE35DF}" srcOrd="0" destOrd="0" presId="urn:microsoft.com/office/officeart/2005/8/layout/list1"/>
    <dgm:cxn modelId="{F483C8E7-3588-4D50-BDF8-539CD348B9DA}" type="presParOf" srcId="{2154F843-A1C6-4C3B-B871-0501FADBB18C}" destId="{111C45E5-D78F-43B5-91C5-EF35AFE0DC77}" srcOrd="0" destOrd="0" presId="urn:microsoft.com/office/officeart/2005/8/layout/list1"/>
    <dgm:cxn modelId="{5BF32EB5-1E56-47B0-87EF-1491224D886F}" type="presParOf" srcId="{111C45E5-D78F-43B5-91C5-EF35AFE0DC77}" destId="{A9B63233-1A0B-4566-B1E8-702221690E19}" srcOrd="0" destOrd="0" presId="urn:microsoft.com/office/officeart/2005/8/layout/list1"/>
    <dgm:cxn modelId="{D1C2B308-BAFE-4B68-9ACE-6425C9ED91EF}" type="presParOf" srcId="{111C45E5-D78F-43B5-91C5-EF35AFE0DC77}" destId="{231A869C-64E3-4359-B3B8-FD672D08E201}" srcOrd="1" destOrd="0" presId="urn:microsoft.com/office/officeart/2005/8/layout/list1"/>
    <dgm:cxn modelId="{8042C9E9-AFB3-4D7F-884F-2770ABA877B2}" type="presParOf" srcId="{2154F843-A1C6-4C3B-B871-0501FADBB18C}" destId="{578ACA33-A182-452D-A844-EDF149115EAE}" srcOrd="1" destOrd="0" presId="urn:microsoft.com/office/officeart/2005/8/layout/list1"/>
    <dgm:cxn modelId="{9D2828D9-87FF-4958-B18A-B7D75C22A4CA}" type="presParOf" srcId="{2154F843-A1C6-4C3B-B871-0501FADBB18C}" destId="{7352D73B-098C-4105-B872-A3798D5D2C1B}" srcOrd="2" destOrd="0" presId="urn:microsoft.com/office/officeart/2005/8/layout/list1"/>
    <dgm:cxn modelId="{2CE444E8-D6AA-4309-B003-92BC5AE5B3BC}" type="presParOf" srcId="{2154F843-A1C6-4C3B-B871-0501FADBB18C}" destId="{FCF0E2A7-7C7D-421E-9E6D-CB149C21BD78}" srcOrd="3" destOrd="0" presId="urn:microsoft.com/office/officeart/2005/8/layout/list1"/>
    <dgm:cxn modelId="{EFED534F-0803-4708-993A-9B78EBCB90BB}" type="presParOf" srcId="{2154F843-A1C6-4C3B-B871-0501FADBB18C}" destId="{C5D743CD-FE1D-4F39-98F8-FD4DD1D2DB15}" srcOrd="4" destOrd="0" presId="urn:microsoft.com/office/officeart/2005/8/layout/list1"/>
    <dgm:cxn modelId="{03F9A005-7FA0-4933-9BAB-015EB497E781}" type="presParOf" srcId="{C5D743CD-FE1D-4F39-98F8-FD4DD1D2DB15}" destId="{306E5198-1124-4407-ADA9-5A86E2CD1AE3}" srcOrd="0" destOrd="0" presId="urn:microsoft.com/office/officeart/2005/8/layout/list1"/>
    <dgm:cxn modelId="{51B9B1C1-FD4E-4EE9-AB2D-31FEAE793269}" type="presParOf" srcId="{C5D743CD-FE1D-4F39-98F8-FD4DD1D2DB15}" destId="{B8A757FF-425A-495B-8D13-ECC2EBB8972D}" srcOrd="1" destOrd="0" presId="urn:microsoft.com/office/officeart/2005/8/layout/list1"/>
    <dgm:cxn modelId="{C045727F-769D-4918-B193-E5B9EDA89DCF}" type="presParOf" srcId="{2154F843-A1C6-4C3B-B871-0501FADBB18C}" destId="{98ACF902-0793-4B2C-B95B-25E82A291726}" srcOrd="5" destOrd="0" presId="urn:microsoft.com/office/officeart/2005/8/layout/list1"/>
    <dgm:cxn modelId="{882BBB97-AC74-47D7-B040-DA219FDBD141}" type="presParOf" srcId="{2154F843-A1C6-4C3B-B871-0501FADBB18C}" destId="{EB555922-0985-49C8-B662-59A8E4CA8E29}" srcOrd="6" destOrd="0" presId="urn:microsoft.com/office/officeart/2005/8/layout/list1"/>
    <dgm:cxn modelId="{19EE7D59-26A5-430D-BAC9-3217D3FFC97F}" type="presParOf" srcId="{2154F843-A1C6-4C3B-B871-0501FADBB18C}" destId="{A3D667AE-36E4-4D26-BBBA-CBF66118A5B9}" srcOrd="7" destOrd="0" presId="urn:microsoft.com/office/officeart/2005/8/layout/list1"/>
    <dgm:cxn modelId="{39240682-4A33-464D-8F41-84F3E98B4069}" type="presParOf" srcId="{2154F843-A1C6-4C3B-B871-0501FADBB18C}" destId="{50F648DD-8AC8-4678-8AA3-C9ECD096E6F2}" srcOrd="8" destOrd="0" presId="urn:microsoft.com/office/officeart/2005/8/layout/list1"/>
    <dgm:cxn modelId="{53FC9362-211D-413B-B022-0664677B75F3}" type="presParOf" srcId="{50F648DD-8AC8-4678-8AA3-C9ECD096E6F2}" destId="{257AC8AB-DA84-44C3-9807-7681F724DA2A}" srcOrd="0" destOrd="0" presId="urn:microsoft.com/office/officeart/2005/8/layout/list1"/>
    <dgm:cxn modelId="{26AABFC5-3235-4097-B090-71949880891C}" type="presParOf" srcId="{50F648DD-8AC8-4678-8AA3-C9ECD096E6F2}" destId="{A5EBF7A9-FCE1-4582-B964-50B376E63BDF}" srcOrd="1" destOrd="0" presId="urn:microsoft.com/office/officeart/2005/8/layout/list1"/>
    <dgm:cxn modelId="{9D2EDB02-F18C-4774-B7D0-F6948987CF9F}" type="presParOf" srcId="{2154F843-A1C6-4C3B-B871-0501FADBB18C}" destId="{84912478-4044-4D0E-977B-3914F08FE42A}" srcOrd="9" destOrd="0" presId="urn:microsoft.com/office/officeart/2005/8/layout/list1"/>
    <dgm:cxn modelId="{3814B630-E264-46CF-98AC-1FB8E9A97112}" type="presParOf" srcId="{2154F843-A1C6-4C3B-B871-0501FADBB18C}" destId="{E284B2FF-576F-4551-BCED-75F9EE70B4E9}" srcOrd="10" destOrd="0" presId="urn:microsoft.com/office/officeart/2005/8/layout/list1"/>
    <dgm:cxn modelId="{726B7CB1-9048-4250-BA41-320278E45C27}" type="presParOf" srcId="{2154F843-A1C6-4C3B-B871-0501FADBB18C}" destId="{1302773D-5265-416E-A200-E735BDCBC3DB}" srcOrd="11" destOrd="0" presId="urn:microsoft.com/office/officeart/2005/8/layout/list1"/>
    <dgm:cxn modelId="{61E29B9B-E59A-44CF-9942-978CE0D75278}" type="presParOf" srcId="{2154F843-A1C6-4C3B-B871-0501FADBB18C}" destId="{4F5117DE-E960-4B4E-AAE2-0626626D8EA9}" srcOrd="12" destOrd="0" presId="urn:microsoft.com/office/officeart/2005/8/layout/list1"/>
    <dgm:cxn modelId="{1831BE36-9BF6-49E3-A29F-B8256D11AB0E}" type="presParOf" srcId="{4F5117DE-E960-4B4E-AAE2-0626626D8EA9}" destId="{15837567-FA4E-4F25-BF81-7B24643F9D98}" srcOrd="0" destOrd="0" presId="urn:microsoft.com/office/officeart/2005/8/layout/list1"/>
    <dgm:cxn modelId="{0D52E972-7498-4613-A6A9-A525383B9404}" type="presParOf" srcId="{4F5117DE-E960-4B4E-AAE2-0626626D8EA9}" destId="{C17A00E0-BD25-45E2-A2F4-12A1024F0905}" srcOrd="1" destOrd="0" presId="urn:microsoft.com/office/officeart/2005/8/layout/list1"/>
    <dgm:cxn modelId="{9F72C8D4-56BD-42F4-A123-E7845C3ED061}" type="presParOf" srcId="{2154F843-A1C6-4C3B-B871-0501FADBB18C}" destId="{5527166B-6ED8-48B8-9B44-FA6350CDC99D}" srcOrd="13" destOrd="0" presId="urn:microsoft.com/office/officeart/2005/8/layout/list1"/>
    <dgm:cxn modelId="{87E8970A-5A58-4BC3-AC6C-B94CFD68043D}" type="presParOf" srcId="{2154F843-A1C6-4C3B-B871-0501FADBB18C}" destId="{45ECC0CE-9CD4-463B-88D7-814AEE2C3625}" srcOrd="14" destOrd="0" presId="urn:microsoft.com/office/officeart/2005/8/layout/list1"/>
    <dgm:cxn modelId="{6BFB0953-F048-4334-883E-0F11AACBF701}" type="presParOf" srcId="{2154F843-A1C6-4C3B-B871-0501FADBB18C}" destId="{A2F549D4-00CE-4FB2-B41F-360AD1966599}" srcOrd="15" destOrd="0" presId="urn:microsoft.com/office/officeart/2005/8/layout/list1"/>
    <dgm:cxn modelId="{FC95A5C8-F9A4-45F1-85CF-8AE9978E00E5}" type="presParOf" srcId="{2154F843-A1C6-4C3B-B871-0501FADBB18C}" destId="{ED0A4CAB-E5F4-42FA-B4DB-FD07B3903DD1}" srcOrd="16" destOrd="0" presId="urn:microsoft.com/office/officeart/2005/8/layout/list1"/>
    <dgm:cxn modelId="{C214F06D-20A7-4497-A65E-AA9DB5EE7A3E}" type="presParOf" srcId="{ED0A4CAB-E5F4-42FA-B4DB-FD07B3903DD1}" destId="{4B21BF69-7A9B-4168-9B60-B47174BC19AA}" srcOrd="0" destOrd="0" presId="urn:microsoft.com/office/officeart/2005/8/layout/list1"/>
    <dgm:cxn modelId="{21985976-9A4A-47D2-AA3C-145427BAF7A2}" type="presParOf" srcId="{ED0A4CAB-E5F4-42FA-B4DB-FD07B3903DD1}" destId="{A2CB3729-9133-47D0-B58C-D1C3777A81E5}" srcOrd="1" destOrd="0" presId="urn:microsoft.com/office/officeart/2005/8/layout/list1"/>
    <dgm:cxn modelId="{151ED17F-1BB3-4A75-80E2-12FCE447B8E2}" type="presParOf" srcId="{2154F843-A1C6-4C3B-B871-0501FADBB18C}" destId="{4EC7718D-D1BF-4997-8C06-E26FC6710385}" srcOrd="17" destOrd="0" presId="urn:microsoft.com/office/officeart/2005/8/layout/list1"/>
    <dgm:cxn modelId="{ABA01F40-DECC-489D-B8B2-B13F4A11F7EB}" type="presParOf" srcId="{2154F843-A1C6-4C3B-B871-0501FADBB18C}" destId="{4FD26553-7C6E-4A2C-A372-03C9D83F85C0}" srcOrd="18" destOrd="0" presId="urn:microsoft.com/office/officeart/2005/8/layout/list1"/>
    <dgm:cxn modelId="{8AB08AE5-3B89-4102-8099-F15721512A68}" type="presParOf" srcId="{2154F843-A1C6-4C3B-B871-0501FADBB18C}" destId="{471229DB-56FF-489D-9F87-C807E507E10D}" srcOrd="19" destOrd="0" presId="urn:microsoft.com/office/officeart/2005/8/layout/list1"/>
    <dgm:cxn modelId="{9CEDF9C2-8F90-4C29-B6DB-E703E4DF650B}" type="presParOf" srcId="{2154F843-A1C6-4C3B-B871-0501FADBB18C}" destId="{2E3A81B9-CB7D-432F-AC5E-33DF1C266CDA}" srcOrd="20" destOrd="0" presId="urn:microsoft.com/office/officeart/2005/8/layout/list1"/>
    <dgm:cxn modelId="{EC58FEF4-A146-424C-804F-1A0997E8D9B4}" type="presParOf" srcId="{2E3A81B9-CB7D-432F-AC5E-33DF1C266CDA}" destId="{4908EC58-F36C-41BE-A5F2-93CCD2667A6F}" srcOrd="0" destOrd="0" presId="urn:microsoft.com/office/officeart/2005/8/layout/list1"/>
    <dgm:cxn modelId="{0B8E92D4-2C0D-4056-B8FC-B073B0662C25}" type="presParOf" srcId="{2E3A81B9-CB7D-432F-AC5E-33DF1C266CDA}" destId="{E2478285-B60D-4963-868D-32BF9B4AEAFE}" srcOrd="1" destOrd="0" presId="urn:microsoft.com/office/officeart/2005/8/layout/list1"/>
    <dgm:cxn modelId="{DD525705-08AB-4802-B48E-BC6B841CBD1C}" type="presParOf" srcId="{2154F843-A1C6-4C3B-B871-0501FADBB18C}" destId="{9AFE6C0C-96B8-44AA-A6A8-1B00DDADE04F}" srcOrd="21" destOrd="0" presId="urn:microsoft.com/office/officeart/2005/8/layout/list1"/>
    <dgm:cxn modelId="{B5A05947-5F61-4626-9C3B-1897F49C04C8}" type="presParOf" srcId="{2154F843-A1C6-4C3B-B871-0501FADBB18C}" destId="{701164C2-B236-4C77-B525-C4A5EFA72607}" srcOrd="22" destOrd="0" presId="urn:microsoft.com/office/officeart/2005/8/layout/list1"/>
    <dgm:cxn modelId="{FBF5B5CC-4A1E-4EB3-89D9-22521044FFD0}" type="presParOf" srcId="{2154F843-A1C6-4C3B-B871-0501FADBB18C}" destId="{1EA0D8DA-F38D-4A5C-AC79-875B00D60749}" srcOrd="23" destOrd="0" presId="urn:microsoft.com/office/officeart/2005/8/layout/list1"/>
    <dgm:cxn modelId="{8BA27A93-DF77-4EC1-8832-1E691EB4B3DC}" type="presParOf" srcId="{2154F843-A1C6-4C3B-B871-0501FADBB18C}" destId="{110596D8-649B-49F5-8D25-CAAE88AAC0F8}" srcOrd="24" destOrd="0" presId="urn:microsoft.com/office/officeart/2005/8/layout/list1"/>
    <dgm:cxn modelId="{FA85851B-7BFF-4199-A3A1-3FF10638BE3D}" type="presParOf" srcId="{110596D8-649B-49F5-8D25-CAAE88AAC0F8}" destId="{83404A57-0420-4A80-9E02-72FCBFCE35DF}" srcOrd="0" destOrd="0" presId="urn:microsoft.com/office/officeart/2005/8/layout/list1"/>
    <dgm:cxn modelId="{83C46B18-E540-45BA-84EE-9D6CA8C37CA5}" type="presParOf" srcId="{110596D8-649B-49F5-8D25-CAAE88AAC0F8}" destId="{17E91E07-0D96-4D02-94FB-75AEFAE51D8F}" srcOrd="1" destOrd="0" presId="urn:microsoft.com/office/officeart/2005/8/layout/list1"/>
    <dgm:cxn modelId="{A028C79E-5993-4AE9-AC39-5D56A76E2D2E}" type="presParOf" srcId="{2154F843-A1C6-4C3B-B871-0501FADBB18C}" destId="{1174AB50-614F-47EB-B42E-6F15AF8F3ACC}" srcOrd="25" destOrd="0" presId="urn:microsoft.com/office/officeart/2005/8/layout/list1"/>
    <dgm:cxn modelId="{0F30808A-A9D1-48EB-895C-6F175FD1B8D9}" type="presParOf" srcId="{2154F843-A1C6-4C3B-B871-0501FADBB18C}" destId="{057168BC-D8D8-4654-AD76-66162C048BBD}" srcOrd="26" destOrd="0" presId="urn:microsoft.com/office/officeart/2005/8/layout/list1"/>
    <dgm:cxn modelId="{4D86AF88-0F59-4346-BC45-FDCF8840BF6D}" type="presParOf" srcId="{2154F843-A1C6-4C3B-B871-0501FADBB18C}" destId="{F57A76B1-3386-4BF3-B6DE-28B896DBD215}" srcOrd="27" destOrd="0" presId="urn:microsoft.com/office/officeart/2005/8/layout/list1"/>
    <dgm:cxn modelId="{04281638-78D9-4895-AF63-147DED71C3B5}" type="presParOf" srcId="{2154F843-A1C6-4C3B-B871-0501FADBB18C}" destId="{A5F4BD8A-68D3-4B33-A4BF-BE4E5D0069B2}" srcOrd="28" destOrd="0" presId="urn:microsoft.com/office/officeart/2005/8/layout/list1"/>
    <dgm:cxn modelId="{43A50FF9-8575-4BAC-8F55-1272EDB170FB}" type="presParOf" srcId="{A5F4BD8A-68D3-4B33-A4BF-BE4E5D0069B2}" destId="{AC5A0CA9-AEF7-4DC2-AE9D-F6300C605583}" srcOrd="0" destOrd="0" presId="urn:microsoft.com/office/officeart/2005/8/layout/list1"/>
    <dgm:cxn modelId="{5F6F0411-AC03-4AE0-BB9D-0C106DAF6C3B}" type="presParOf" srcId="{A5F4BD8A-68D3-4B33-A4BF-BE4E5D0069B2}" destId="{65D2A7E9-3864-4E68-A135-397A05903018}" srcOrd="1" destOrd="0" presId="urn:microsoft.com/office/officeart/2005/8/layout/list1"/>
    <dgm:cxn modelId="{039736B0-D249-4F98-BF39-BED960F36F79}" type="presParOf" srcId="{2154F843-A1C6-4C3B-B871-0501FADBB18C}" destId="{396795AA-ED86-480D-BD8B-34601A240F9E}" srcOrd="29" destOrd="0" presId="urn:microsoft.com/office/officeart/2005/8/layout/list1"/>
    <dgm:cxn modelId="{A6BF25B1-A207-4B16-BC63-82E8171E4F77}" type="presParOf" srcId="{2154F843-A1C6-4C3B-B871-0501FADBB18C}" destId="{452B965C-DC30-4673-BCC3-4B72A4B47FC8}" srcOrd="30" destOrd="0" presId="urn:microsoft.com/office/officeart/2005/8/layout/list1"/>
    <dgm:cxn modelId="{256FEC1F-3A95-4BFD-91B7-0A633B3D6F9A}" type="presParOf" srcId="{2154F843-A1C6-4C3B-B871-0501FADBB18C}" destId="{BE57A2FD-0403-46C0-AA60-45B19849EC18}" srcOrd="31" destOrd="0" presId="urn:microsoft.com/office/officeart/2005/8/layout/list1"/>
    <dgm:cxn modelId="{C459C426-30A8-41F6-A431-7E1B8E9EF383}" type="presParOf" srcId="{2154F843-A1C6-4C3B-B871-0501FADBB18C}" destId="{79B60241-74E9-44A2-AB18-C0E1EB92BE0D}" srcOrd="32" destOrd="0" presId="urn:microsoft.com/office/officeart/2005/8/layout/list1"/>
    <dgm:cxn modelId="{CE091831-B2ED-4B6C-B0DD-4B28357175CC}" type="presParOf" srcId="{79B60241-74E9-44A2-AB18-C0E1EB92BE0D}" destId="{A4163BBD-56BB-4FAF-B808-B4AA00DAF1FA}" srcOrd="0" destOrd="0" presId="urn:microsoft.com/office/officeart/2005/8/layout/list1"/>
    <dgm:cxn modelId="{0444AA8B-44E8-4D46-B097-704AC6207F9A}" type="presParOf" srcId="{79B60241-74E9-44A2-AB18-C0E1EB92BE0D}" destId="{5CC870B2-5A39-40A0-9BF3-422CE6CD2FC1}" srcOrd="1" destOrd="0" presId="urn:microsoft.com/office/officeart/2005/8/layout/list1"/>
    <dgm:cxn modelId="{14B798A4-E5C5-4DE1-AEDF-6AD1C93ADEFD}" type="presParOf" srcId="{2154F843-A1C6-4C3B-B871-0501FADBB18C}" destId="{9B00B1F6-F514-4F73-B284-299EE2075D45}" srcOrd="33" destOrd="0" presId="urn:microsoft.com/office/officeart/2005/8/layout/list1"/>
    <dgm:cxn modelId="{CEC45461-3663-441C-B241-33DE5F87E453}" type="presParOf" srcId="{2154F843-A1C6-4C3B-B871-0501FADBB18C}" destId="{3C75A07A-DC1A-492D-9E87-BBF7B65333E3}" srcOrd="3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694553-EE36-4340-8F04-8C5046E3E7BC}" type="doc">
      <dgm:prSet loTypeId="urn:microsoft.com/office/officeart/2005/8/layout/process1" loCatId="process" qsTypeId="urn:microsoft.com/office/officeart/2005/8/quickstyle/simple1#1" qsCatId="simple" csTypeId="urn:microsoft.com/office/officeart/2005/8/colors/accent1_2#1" csCatId="accent1" phldr="1"/>
      <dgm:spPr/>
      <dgm:t>
        <a:bodyPr/>
        <a:lstStyle/>
        <a:p>
          <a:endParaRPr lang="zh-TW" altLang="en-US"/>
        </a:p>
      </dgm:t>
    </dgm:pt>
    <dgm:pt modelId="{0D4FC624-0292-4330-988F-2BA68D0E9D20}">
      <dgm:prSet phldrT="[文字]" custT="1"/>
      <dgm:spPr/>
      <dgm:t>
        <a:bodyPr/>
        <a:lstStyle/>
        <a:p>
          <a:r>
            <a:rPr lang="zh-TW" altLang="en-US" sz="2000" b="1" u="sng" dirty="0"/>
            <a:t>計畫建檔</a:t>
          </a:r>
        </a:p>
      </dgm:t>
    </dgm:pt>
    <dgm:pt modelId="{D1B67FAD-3132-40BB-8EE6-10A7178EA091}" type="parTrans" cxnId="{0F79DF14-C9BD-486C-98A7-42A845861CB6}">
      <dgm:prSet/>
      <dgm:spPr/>
      <dgm:t>
        <a:bodyPr/>
        <a:lstStyle/>
        <a:p>
          <a:endParaRPr lang="zh-TW" altLang="en-US"/>
        </a:p>
      </dgm:t>
    </dgm:pt>
    <dgm:pt modelId="{4DA1EF98-B741-4233-B0DD-A3F52F906042}" type="sibTrans" cxnId="{0F79DF14-C9BD-486C-98A7-42A845861CB6}">
      <dgm:prSet/>
      <dgm:spPr>
        <a:solidFill>
          <a:schemeClr val="tx1"/>
        </a:solidFill>
      </dgm:spPr>
      <dgm:t>
        <a:bodyPr/>
        <a:lstStyle/>
        <a:p>
          <a:endParaRPr lang="zh-TW" altLang="en-US"/>
        </a:p>
      </dgm:t>
    </dgm:pt>
    <dgm:pt modelId="{9497761B-7395-4A1A-9E57-7FF9873C4A01}">
      <dgm:prSet phldrT="[文字]" custT="1"/>
      <dgm:spPr/>
      <dgm:t>
        <a:bodyPr/>
        <a:lstStyle/>
        <a:p>
          <a:r>
            <a:rPr lang="zh-TW" altLang="en-US" sz="2000" b="1" u="sng" dirty="0"/>
            <a:t>經費請款</a:t>
          </a:r>
        </a:p>
      </dgm:t>
    </dgm:pt>
    <dgm:pt modelId="{1FE3D5FC-98C7-4020-AFD0-04F1437806B0}" type="parTrans" cxnId="{D153F82E-5AE9-4BE9-B0BA-604F891A998A}">
      <dgm:prSet/>
      <dgm:spPr/>
      <dgm:t>
        <a:bodyPr/>
        <a:lstStyle/>
        <a:p>
          <a:endParaRPr lang="zh-TW" altLang="en-US"/>
        </a:p>
      </dgm:t>
    </dgm:pt>
    <dgm:pt modelId="{A09E9D58-C746-4C98-838F-B1BDAF173401}" type="sibTrans" cxnId="{D153F82E-5AE9-4BE9-B0BA-604F891A998A}">
      <dgm:prSet/>
      <dgm:spPr>
        <a:solidFill>
          <a:schemeClr val="tx1"/>
        </a:solidFill>
      </dgm:spPr>
      <dgm:t>
        <a:bodyPr/>
        <a:lstStyle/>
        <a:p>
          <a:endParaRPr lang="zh-TW" altLang="en-US"/>
        </a:p>
      </dgm:t>
    </dgm:pt>
    <dgm:pt modelId="{D0FC4DD4-4B3B-4CF8-9F74-3ED122EDF5BB}">
      <dgm:prSet phldrT="[文字]" custT="1"/>
      <dgm:spPr/>
      <dgm:t>
        <a:bodyPr/>
        <a:lstStyle/>
        <a:p>
          <a:r>
            <a:rPr lang="zh-TW" altLang="en-US" sz="2000" b="1" u="sng" kern="1200" dirty="0"/>
            <a:t>經費入校庫</a:t>
          </a:r>
        </a:p>
      </dgm:t>
    </dgm:pt>
    <dgm:pt modelId="{B5A55037-AC0C-411C-90B0-CDB8C9A711E4}" type="parTrans" cxnId="{A59C42C9-7622-44BA-BB3C-6D38C94C5385}">
      <dgm:prSet/>
      <dgm:spPr/>
      <dgm:t>
        <a:bodyPr/>
        <a:lstStyle/>
        <a:p>
          <a:endParaRPr lang="zh-TW" altLang="en-US"/>
        </a:p>
      </dgm:t>
    </dgm:pt>
    <dgm:pt modelId="{143A3AA0-2B86-411D-9BA0-467AA926A904}" type="sibTrans" cxnId="{A59C42C9-7622-44BA-BB3C-6D38C94C5385}">
      <dgm:prSet/>
      <dgm:spPr>
        <a:solidFill>
          <a:schemeClr val="tx1"/>
        </a:solidFill>
      </dgm:spPr>
      <dgm:t>
        <a:bodyPr/>
        <a:lstStyle/>
        <a:p>
          <a:endParaRPr lang="zh-TW" altLang="en-US"/>
        </a:p>
      </dgm:t>
    </dgm:pt>
    <dgm:pt modelId="{D8850753-ABF5-47E3-9274-78E80AB36D3F}">
      <dgm:prSet phldrT="[文字]" custT="1"/>
      <dgm:spPr/>
      <dgm:t>
        <a:bodyPr/>
        <a:lstStyle/>
        <a:p>
          <a:r>
            <a:rPr lang="zh-TW" altLang="en-US" sz="1600" dirty="0"/>
            <a:t>由研發處統一編列計畫流水號</a:t>
          </a:r>
        </a:p>
      </dgm:t>
    </dgm:pt>
    <dgm:pt modelId="{EE14C632-3D27-48D9-8C58-666BD5D973AE}" type="parTrans" cxnId="{BDC6B71E-0827-4863-9454-BF33FC4A1546}">
      <dgm:prSet/>
      <dgm:spPr/>
      <dgm:t>
        <a:bodyPr/>
        <a:lstStyle/>
        <a:p>
          <a:endParaRPr lang="zh-TW" altLang="en-US"/>
        </a:p>
      </dgm:t>
    </dgm:pt>
    <dgm:pt modelId="{A0A55788-7CE1-4816-A622-988DB66BA13E}" type="sibTrans" cxnId="{BDC6B71E-0827-4863-9454-BF33FC4A1546}">
      <dgm:prSet/>
      <dgm:spPr/>
      <dgm:t>
        <a:bodyPr/>
        <a:lstStyle/>
        <a:p>
          <a:endParaRPr lang="zh-TW" altLang="en-US"/>
        </a:p>
      </dgm:t>
    </dgm:pt>
    <dgm:pt modelId="{40CB1A4A-052D-4838-B3DE-ACFF36883459}">
      <dgm:prSet phldrT="[文字]" custT="1"/>
      <dgm:spPr/>
      <dgm:t>
        <a:bodyPr/>
        <a:lstStyle/>
        <a:p>
          <a:r>
            <a:rPr lang="zh-TW" altLang="en-US" sz="1600" dirty="0"/>
            <a:t>研發處申請收據並寄發委託單位</a:t>
          </a:r>
        </a:p>
      </dgm:t>
    </dgm:pt>
    <dgm:pt modelId="{5075B805-AF16-4514-9645-8C52392C0588}" type="parTrans" cxnId="{1F3BFF0C-6DD0-49CA-A786-F946856E38BD}">
      <dgm:prSet/>
      <dgm:spPr/>
      <dgm:t>
        <a:bodyPr/>
        <a:lstStyle/>
        <a:p>
          <a:endParaRPr lang="zh-TW" altLang="en-US"/>
        </a:p>
      </dgm:t>
    </dgm:pt>
    <dgm:pt modelId="{7C3448D8-AD28-44CC-BD59-CA58239BB22F}" type="sibTrans" cxnId="{1F3BFF0C-6DD0-49CA-A786-F946856E38BD}">
      <dgm:prSet/>
      <dgm:spPr/>
      <dgm:t>
        <a:bodyPr/>
        <a:lstStyle/>
        <a:p>
          <a:endParaRPr lang="zh-TW" altLang="en-US"/>
        </a:p>
      </dgm:t>
    </dgm:pt>
    <dgm:pt modelId="{36B410FB-F020-4AC2-A160-10BAB2B642A4}">
      <dgm:prSet phldrT="[文字]" custT="1"/>
      <dgm:spPr/>
      <dgm:t>
        <a:bodyPr/>
        <a:lstStyle/>
        <a:p>
          <a:r>
            <a:rPr lang="zh-TW" altLang="en-US" sz="2000" b="1" u="sng" dirty="0"/>
            <a:t>經費核銷</a:t>
          </a:r>
        </a:p>
      </dgm:t>
    </dgm:pt>
    <dgm:pt modelId="{54066B43-3690-4715-A2F8-3381EFCDC361}" type="parTrans" cxnId="{371A3863-3303-4FCB-8767-C997846FF75C}">
      <dgm:prSet/>
      <dgm:spPr/>
      <dgm:t>
        <a:bodyPr/>
        <a:lstStyle/>
        <a:p>
          <a:endParaRPr lang="zh-TW" altLang="en-US"/>
        </a:p>
      </dgm:t>
    </dgm:pt>
    <dgm:pt modelId="{67D62DD3-1827-4A12-AD3E-048F76C2C89D}" type="sibTrans" cxnId="{371A3863-3303-4FCB-8767-C997846FF75C}">
      <dgm:prSet/>
      <dgm:spPr>
        <a:solidFill>
          <a:schemeClr val="tx1"/>
        </a:solidFill>
      </dgm:spPr>
      <dgm:t>
        <a:bodyPr/>
        <a:lstStyle/>
        <a:p>
          <a:endParaRPr lang="zh-TW" altLang="en-US"/>
        </a:p>
      </dgm:t>
    </dgm:pt>
    <dgm:pt modelId="{C6602046-118F-4B02-8E6A-AB2C524C2DBA}">
      <dgm:prSet phldrT="[文字]" custT="1"/>
      <dgm:spPr/>
      <dgm:t>
        <a:bodyPr/>
        <a:lstStyle/>
        <a:p>
          <a:r>
            <a:rPr lang="zh-TW" altLang="en-US" sz="1600" b="0" dirty="0"/>
            <a:t>單位製作</a:t>
          </a:r>
          <a:r>
            <a:rPr lang="zh-TW" altLang="en-US" sz="1600" dirty="0"/>
            <a:t>粘</a:t>
          </a:r>
          <a:r>
            <a:rPr lang="zh-TW" altLang="en-US" sz="1600" b="0" dirty="0"/>
            <a:t>存單並檢附相關附件送至財務處</a:t>
          </a:r>
          <a:endParaRPr lang="zh-TW" altLang="en-US" sz="1600" dirty="0"/>
        </a:p>
      </dgm:t>
    </dgm:pt>
    <dgm:pt modelId="{BEE8ED2A-8527-4FDC-8C7B-C44392CB278D}" type="parTrans" cxnId="{2EBEE2CC-7F5E-4146-93DA-6EC3CA35CB9A}">
      <dgm:prSet/>
      <dgm:spPr/>
      <dgm:t>
        <a:bodyPr/>
        <a:lstStyle/>
        <a:p>
          <a:endParaRPr lang="zh-TW" altLang="en-US"/>
        </a:p>
      </dgm:t>
    </dgm:pt>
    <dgm:pt modelId="{49174FE6-8DC8-4F4F-ABD2-E3E2B8D43DDA}" type="sibTrans" cxnId="{2EBEE2CC-7F5E-4146-93DA-6EC3CA35CB9A}">
      <dgm:prSet/>
      <dgm:spPr/>
      <dgm:t>
        <a:bodyPr/>
        <a:lstStyle/>
        <a:p>
          <a:endParaRPr lang="zh-TW" altLang="en-US"/>
        </a:p>
      </dgm:t>
    </dgm:pt>
    <dgm:pt modelId="{19B3CD6B-B891-4A1A-9769-6E7BCD3D4F9A}">
      <dgm:prSet phldrT="[文字]" custT="1"/>
      <dgm:spPr/>
      <dgm:t>
        <a:bodyPr/>
        <a:lstStyle/>
        <a:p>
          <a:r>
            <a:rPr lang="zh-TW" altLang="en-US" sz="2000" b="1" u="sng" dirty="0"/>
            <a:t>結案</a:t>
          </a:r>
        </a:p>
      </dgm:t>
    </dgm:pt>
    <dgm:pt modelId="{24929224-DB2A-4E90-B563-BD7F315F83A9}" type="parTrans" cxnId="{E0917E01-ADEE-4BF5-9BC1-CE148FE609AD}">
      <dgm:prSet/>
      <dgm:spPr/>
      <dgm:t>
        <a:bodyPr/>
        <a:lstStyle/>
        <a:p>
          <a:endParaRPr lang="zh-TW" altLang="en-US"/>
        </a:p>
      </dgm:t>
    </dgm:pt>
    <dgm:pt modelId="{3F26E7FA-4C05-4551-8355-D678EF6F54A8}" type="sibTrans" cxnId="{E0917E01-ADEE-4BF5-9BC1-CE148FE609AD}">
      <dgm:prSet/>
      <dgm:spPr/>
      <dgm:t>
        <a:bodyPr/>
        <a:lstStyle/>
        <a:p>
          <a:endParaRPr lang="zh-TW" altLang="en-US"/>
        </a:p>
      </dgm:t>
    </dgm:pt>
    <dgm:pt modelId="{A92DA8AC-7169-4106-9BB2-DA48E4E1D5C6}">
      <dgm:prSet phldrT="[文字]"/>
      <dgm:spPr/>
      <dgm:t>
        <a:bodyPr/>
        <a:lstStyle/>
        <a:p>
          <a:r>
            <a:rPr lang="zh-TW" altLang="en-US" sz="1600" dirty="0"/>
            <a:t>向研發處申請結案相關作業</a:t>
          </a:r>
        </a:p>
      </dgm:t>
    </dgm:pt>
    <dgm:pt modelId="{00CCC90E-70C9-49D9-825F-187D3A69EC57}" type="parTrans" cxnId="{D32F728B-80D5-439F-B1C6-2B5441685E08}">
      <dgm:prSet/>
      <dgm:spPr/>
      <dgm:t>
        <a:bodyPr/>
        <a:lstStyle/>
        <a:p>
          <a:endParaRPr lang="zh-TW" altLang="en-US"/>
        </a:p>
      </dgm:t>
    </dgm:pt>
    <dgm:pt modelId="{4F1DC044-B6B3-4868-B36C-3ADF864E4FEE}" type="sibTrans" cxnId="{D32F728B-80D5-439F-B1C6-2B5441685E08}">
      <dgm:prSet/>
      <dgm:spPr/>
      <dgm:t>
        <a:bodyPr/>
        <a:lstStyle/>
        <a:p>
          <a:endParaRPr lang="zh-TW" altLang="en-US"/>
        </a:p>
      </dgm:t>
    </dgm:pt>
    <dgm:pt modelId="{2AB4DF8E-3E9D-4A1A-9BFD-85E03080B4F5}">
      <dgm:prSet phldrT="[文字]" custT="1"/>
      <dgm:spPr/>
      <dgm:t>
        <a:bodyPr/>
        <a:lstStyle/>
        <a:p>
          <a:r>
            <a:rPr lang="zh-TW" altLang="en-US" sz="1600" kern="1200" dirty="0">
              <a:solidFill>
                <a:srgbClr val="FF0000"/>
              </a:solidFill>
              <a:latin typeface="Calibri"/>
              <a:ea typeface="微軟正黑體" panose="020B0604030504040204" pitchFamily="34" charset="-120"/>
              <a:cs typeface="+mn-cs"/>
            </a:rPr>
            <a:t>製作收入粘存單並檢附收據第</a:t>
          </a:r>
          <a:r>
            <a:rPr lang="en-US" altLang="zh-TW" sz="1600" kern="1200" dirty="0">
              <a:solidFill>
                <a:srgbClr val="FF0000"/>
              </a:solidFill>
              <a:latin typeface="Calibri"/>
              <a:ea typeface="微軟正黑體" panose="020B0604030504040204" pitchFamily="34" charset="-120"/>
              <a:cs typeface="+mn-cs"/>
            </a:rPr>
            <a:t>2</a:t>
          </a:r>
          <a:r>
            <a:rPr lang="zh-TW" altLang="en-US" sz="1600" kern="1200" dirty="0">
              <a:solidFill>
                <a:srgbClr val="FF0000"/>
              </a:solidFill>
              <a:latin typeface="Calibri"/>
              <a:ea typeface="微軟正黑體" panose="020B0604030504040204" pitchFamily="34" charset="-120"/>
              <a:cs typeface="+mn-cs"/>
            </a:rPr>
            <a:t>聯</a:t>
          </a:r>
          <a:r>
            <a:rPr lang="en-US" altLang="zh-TW" sz="1600" kern="1200" dirty="0">
              <a:solidFill>
                <a:srgbClr val="FF0000"/>
              </a:solidFill>
              <a:latin typeface="Calibri"/>
              <a:ea typeface="微軟正黑體" panose="020B0604030504040204" pitchFamily="34" charset="-120"/>
              <a:cs typeface="+mn-cs"/>
            </a:rPr>
            <a:t>(</a:t>
          </a:r>
          <a:r>
            <a:rPr lang="zh-TW" altLang="en-US" sz="1600" kern="1200" dirty="0">
              <a:solidFill>
                <a:srgbClr val="FF0000"/>
              </a:solidFill>
              <a:latin typeface="Calibri"/>
              <a:ea typeface="微軟正黑體" panose="020B0604030504040204" pitchFamily="34" charset="-120"/>
              <a:cs typeface="+mn-cs"/>
            </a:rPr>
            <a:t>如預開收據</a:t>
          </a:r>
        </a:p>
      </dgm:t>
    </dgm:pt>
    <dgm:pt modelId="{2F38FABD-6E34-4A76-8D7F-1BEA2DC1CCF9}" type="parTrans" cxnId="{E8EC2BEE-7AF8-4FD2-AA6F-AB67756BCCE3}">
      <dgm:prSet/>
      <dgm:spPr/>
      <dgm:t>
        <a:bodyPr/>
        <a:lstStyle/>
        <a:p>
          <a:endParaRPr lang="zh-TW" altLang="en-US"/>
        </a:p>
      </dgm:t>
    </dgm:pt>
    <dgm:pt modelId="{105E82FC-608F-4A40-AD34-EDE04B60FADF}" type="sibTrans" cxnId="{E8EC2BEE-7AF8-4FD2-AA6F-AB67756BCCE3}">
      <dgm:prSet/>
      <dgm:spPr/>
      <dgm:t>
        <a:bodyPr/>
        <a:lstStyle/>
        <a:p>
          <a:endParaRPr lang="zh-TW" altLang="en-US"/>
        </a:p>
      </dgm:t>
    </dgm:pt>
    <dgm:pt modelId="{A8870013-9BD5-4306-A087-37B8E660B00E}" type="pres">
      <dgm:prSet presAssocID="{24694553-EE36-4340-8F04-8C5046E3E7BC}" presName="Name0" presStyleCnt="0">
        <dgm:presLayoutVars>
          <dgm:dir/>
          <dgm:resizeHandles val="exact"/>
        </dgm:presLayoutVars>
      </dgm:prSet>
      <dgm:spPr/>
    </dgm:pt>
    <dgm:pt modelId="{9F6B5492-F3E5-4E3D-A748-41C51C84E81C}" type="pres">
      <dgm:prSet presAssocID="{0D4FC624-0292-4330-988F-2BA68D0E9D20}" presName="node" presStyleLbl="node1" presStyleIdx="0" presStyleCnt="5">
        <dgm:presLayoutVars>
          <dgm:bulletEnabled val="1"/>
        </dgm:presLayoutVars>
      </dgm:prSet>
      <dgm:spPr/>
    </dgm:pt>
    <dgm:pt modelId="{E5482369-516A-4DAA-A645-56A35EF3F92D}" type="pres">
      <dgm:prSet presAssocID="{4DA1EF98-B741-4233-B0DD-A3F52F906042}" presName="sibTrans" presStyleLbl="sibTrans2D1" presStyleIdx="0" presStyleCnt="4"/>
      <dgm:spPr/>
    </dgm:pt>
    <dgm:pt modelId="{3062E089-3A89-42E7-89D1-1A234E939723}" type="pres">
      <dgm:prSet presAssocID="{4DA1EF98-B741-4233-B0DD-A3F52F906042}" presName="connectorText" presStyleLbl="sibTrans2D1" presStyleIdx="0" presStyleCnt="4"/>
      <dgm:spPr/>
    </dgm:pt>
    <dgm:pt modelId="{6436D852-EAED-4C3C-9078-14F0788AACDF}" type="pres">
      <dgm:prSet presAssocID="{9497761B-7395-4A1A-9E57-7FF9873C4A01}" presName="node" presStyleLbl="node1" presStyleIdx="1" presStyleCnt="5">
        <dgm:presLayoutVars>
          <dgm:bulletEnabled val="1"/>
        </dgm:presLayoutVars>
      </dgm:prSet>
      <dgm:spPr/>
    </dgm:pt>
    <dgm:pt modelId="{C21AAF95-AD84-4EEC-B889-8E32E3F00CA4}" type="pres">
      <dgm:prSet presAssocID="{A09E9D58-C746-4C98-838F-B1BDAF173401}" presName="sibTrans" presStyleLbl="sibTrans2D1" presStyleIdx="1" presStyleCnt="4"/>
      <dgm:spPr/>
    </dgm:pt>
    <dgm:pt modelId="{E1DA1D83-5865-45A8-A23F-3D07A32CC674}" type="pres">
      <dgm:prSet presAssocID="{A09E9D58-C746-4C98-838F-B1BDAF173401}" presName="connectorText" presStyleLbl="sibTrans2D1" presStyleIdx="1" presStyleCnt="4"/>
      <dgm:spPr/>
    </dgm:pt>
    <dgm:pt modelId="{E005F4A4-8548-4B5A-8646-1946C6E5650E}" type="pres">
      <dgm:prSet presAssocID="{D0FC4DD4-4B3B-4CF8-9F74-3ED122EDF5BB}" presName="node" presStyleLbl="node1" presStyleIdx="2" presStyleCnt="5">
        <dgm:presLayoutVars>
          <dgm:bulletEnabled val="1"/>
        </dgm:presLayoutVars>
      </dgm:prSet>
      <dgm:spPr/>
    </dgm:pt>
    <dgm:pt modelId="{25C5DDB5-FC7A-40CF-A97F-42845DA9D6AF}" type="pres">
      <dgm:prSet presAssocID="{143A3AA0-2B86-411D-9BA0-467AA926A904}" presName="sibTrans" presStyleLbl="sibTrans2D1" presStyleIdx="2" presStyleCnt="4"/>
      <dgm:spPr/>
    </dgm:pt>
    <dgm:pt modelId="{24C1FD78-D783-44D1-9BBF-66B2049FFEC8}" type="pres">
      <dgm:prSet presAssocID="{143A3AA0-2B86-411D-9BA0-467AA926A904}" presName="connectorText" presStyleLbl="sibTrans2D1" presStyleIdx="2" presStyleCnt="4"/>
      <dgm:spPr/>
    </dgm:pt>
    <dgm:pt modelId="{9DC91AFA-E09B-4E38-8D88-858517E6DCC0}" type="pres">
      <dgm:prSet presAssocID="{36B410FB-F020-4AC2-A160-10BAB2B642A4}" presName="node" presStyleLbl="node1" presStyleIdx="3" presStyleCnt="5">
        <dgm:presLayoutVars>
          <dgm:bulletEnabled val="1"/>
        </dgm:presLayoutVars>
      </dgm:prSet>
      <dgm:spPr/>
    </dgm:pt>
    <dgm:pt modelId="{F83ABE49-8A93-4700-B495-76438C3AD9C4}" type="pres">
      <dgm:prSet presAssocID="{67D62DD3-1827-4A12-AD3E-048F76C2C89D}" presName="sibTrans" presStyleLbl="sibTrans2D1" presStyleIdx="3" presStyleCnt="4"/>
      <dgm:spPr/>
    </dgm:pt>
    <dgm:pt modelId="{5CC5D384-736C-4AE5-81A2-5F8EC038E3EE}" type="pres">
      <dgm:prSet presAssocID="{67D62DD3-1827-4A12-AD3E-048F76C2C89D}" presName="connectorText" presStyleLbl="sibTrans2D1" presStyleIdx="3" presStyleCnt="4"/>
      <dgm:spPr/>
    </dgm:pt>
    <dgm:pt modelId="{8C2CE318-3889-431C-9728-4E54CAC61C1B}" type="pres">
      <dgm:prSet presAssocID="{19B3CD6B-B891-4A1A-9769-6E7BCD3D4F9A}" presName="node" presStyleLbl="node1" presStyleIdx="4" presStyleCnt="5">
        <dgm:presLayoutVars>
          <dgm:bulletEnabled val="1"/>
        </dgm:presLayoutVars>
      </dgm:prSet>
      <dgm:spPr/>
    </dgm:pt>
  </dgm:ptLst>
  <dgm:cxnLst>
    <dgm:cxn modelId="{E0917E01-ADEE-4BF5-9BC1-CE148FE609AD}" srcId="{24694553-EE36-4340-8F04-8C5046E3E7BC}" destId="{19B3CD6B-B891-4A1A-9769-6E7BCD3D4F9A}" srcOrd="4" destOrd="0" parTransId="{24929224-DB2A-4E90-B563-BD7F315F83A9}" sibTransId="{3F26E7FA-4C05-4551-8355-D678EF6F54A8}"/>
    <dgm:cxn modelId="{BF5FF101-929A-49B8-B4C2-5AB4D51E5598}" type="presOf" srcId="{C6602046-118F-4B02-8E6A-AB2C524C2DBA}" destId="{9DC91AFA-E09B-4E38-8D88-858517E6DCC0}" srcOrd="0" destOrd="1" presId="urn:microsoft.com/office/officeart/2005/8/layout/process1"/>
    <dgm:cxn modelId="{7D6F4E0C-B6B8-4D04-8414-5E93D48F3CB1}" type="presOf" srcId="{67D62DD3-1827-4A12-AD3E-048F76C2C89D}" destId="{F83ABE49-8A93-4700-B495-76438C3AD9C4}" srcOrd="0" destOrd="0" presId="urn:microsoft.com/office/officeart/2005/8/layout/process1"/>
    <dgm:cxn modelId="{1F3BFF0C-6DD0-49CA-A786-F946856E38BD}" srcId="{9497761B-7395-4A1A-9E57-7FF9873C4A01}" destId="{40CB1A4A-052D-4838-B3DE-ACFF36883459}" srcOrd="0" destOrd="0" parTransId="{5075B805-AF16-4514-9645-8C52392C0588}" sibTransId="{7C3448D8-AD28-44CC-BD59-CA58239BB22F}"/>
    <dgm:cxn modelId="{0F79DF14-C9BD-486C-98A7-42A845861CB6}" srcId="{24694553-EE36-4340-8F04-8C5046E3E7BC}" destId="{0D4FC624-0292-4330-988F-2BA68D0E9D20}" srcOrd="0" destOrd="0" parTransId="{D1B67FAD-3132-40BB-8EE6-10A7178EA091}" sibTransId="{4DA1EF98-B741-4233-B0DD-A3F52F906042}"/>
    <dgm:cxn modelId="{BDC6B71E-0827-4863-9454-BF33FC4A1546}" srcId="{0D4FC624-0292-4330-988F-2BA68D0E9D20}" destId="{D8850753-ABF5-47E3-9274-78E80AB36D3F}" srcOrd="0" destOrd="0" parTransId="{EE14C632-3D27-48D9-8C58-666BD5D973AE}" sibTransId="{A0A55788-7CE1-4816-A622-988DB66BA13E}"/>
    <dgm:cxn modelId="{D153F82E-5AE9-4BE9-B0BA-604F891A998A}" srcId="{24694553-EE36-4340-8F04-8C5046E3E7BC}" destId="{9497761B-7395-4A1A-9E57-7FF9873C4A01}" srcOrd="1" destOrd="0" parTransId="{1FE3D5FC-98C7-4020-AFD0-04F1437806B0}" sibTransId="{A09E9D58-C746-4C98-838F-B1BDAF173401}"/>
    <dgm:cxn modelId="{20C0A95E-C496-40CE-BD82-7E7188D941A6}" type="presOf" srcId="{4DA1EF98-B741-4233-B0DD-A3F52F906042}" destId="{3062E089-3A89-42E7-89D1-1A234E939723}" srcOrd="1" destOrd="0" presId="urn:microsoft.com/office/officeart/2005/8/layout/process1"/>
    <dgm:cxn modelId="{2EE0EF5E-23CC-4CC0-B352-2AC621A6E0F9}" type="presOf" srcId="{143A3AA0-2B86-411D-9BA0-467AA926A904}" destId="{24C1FD78-D783-44D1-9BBF-66B2049FFEC8}" srcOrd="1" destOrd="0" presId="urn:microsoft.com/office/officeart/2005/8/layout/process1"/>
    <dgm:cxn modelId="{371A3863-3303-4FCB-8767-C997846FF75C}" srcId="{24694553-EE36-4340-8F04-8C5046E3E7BC}" destId="{36B410FB-F020-4AC2-A160-10BAB2B642A4}" srcOrd="3" destOrd="0" parTransId="{54066B43-3690-4715-A2F8-3381EFCDC361}" sibTransId="{67D62DD3-1827-4A12-AD3E-048F76C2C89D}"/>
    <dgm:cxn modelId="{5568A570-6322-48C2-A423-B5DB6B7725DC}" type="presOf" srcId="{4DA1EF98-B741-4233-B0DD-A3F52F906042}" destId="{E5482369-516A-4DAA-A645-56A35EF3F92D}" srcOrd="0" destOrd="0" presId="urn:microsoft.com/office/officeart/2005/8/layout/process1"/>
    <dgm:cxn modelId="{6BE21251-54ED-43DD-90CB-62023ABF2F26}" type="presOf" srcId="{9497761B-7395-4A1A-9E57-7FF9873C4A01}" destId="{6436D852-EAED-4C3C-9078-14F0788AACDF}" srcOrd="0" destOrd="0" presId="urn:microsoft.com/office/officeart/2005/8/layout/process1"/>
    <dgm:cxn modelId="{B56E5473-1D78-4D3B-8461-44E79F9A8C47}" type="presOf" srcId="{36B410FB-F020-4AC2-A160-10BAB2B642A4}" destId="{9DC91AFA-E09B-4E38-8D88-858517E6DCC0}" srcOrd="0" destOrd="0" presId="urn:microsoft.com/office/officeart/2005/8/layout/process1"/>
    <dgm:cxn modelId="{8DC0AF59-ABE7-4012-BE0D-3EBBB4BD8E24}" type="presOf" srcId="{A09E9D58-C746-4C98-838F-B1BDAF173401}" destId="{C21AAF95-AD84-4EEC-B889-8E32E3F00CA4}" srcOrd="0" destOrd="0" presId="urn:microsoft.com/office/officeart/2005/8/layout/process1"/>
    <dgm:cxn modelId="{4067CE7A-42A8-403A-9A05-2C2D40AF537D}" type="presOf" srcId="{D0FC4DD4-4B3B-4CF8-9F74-3ED122EDF5BB}" destId="{E005F4A4-8548-4B5A-8646-1946C6E5650E}" srcOrd="0" destOrd="0" presId="urn:microsoft.com/office/officeart/2005/8/layout/process1"/>
    <dgm:cxn modelId="{D32F728B-80D5-439F-B1C6-2B5441685E08}" srcId="{19B3CD6B-B891-4A1A-9769-6E7BCD3D4F9A}" destId="{A92DA8AC-7169-4106-9BB2-DA48E4E1D5C6}" srcOrd="0" destOrd="0" parTransId="{00CCC90E-70C9-49D9-825F-187D3A69EC57}" sibTransId="{4F1DC044-B6B3-4868-B36C-3ADF864E4FEE}"/>
    <dgm:cxn modelId="{9128A08E-B9E4-442C-8FCC-A56ED64C2B5E}" type="presOf" srcId="{0D4FC624-0292-4330-988F-2BA68D0E9D20}" destId="{9F6B5492-F3E5-4E3D-A748-41C51C84E81C}" srcOrd="0" destOrd="0" presId="urn:microsoft.com/office/officeart/2005/8/layout/process1"/>
    <dgm:cxn modelId="{AA2E5590-13EB-448C-96A4-26FD8CF57639}" type="presOf" srcId="{24694553-EE36-4340-8F04-8C5046E3E7BC}" destId="{A8870013-9BD5-4306-A087-37B8E660B00E}" srcOrd="0" destOrd="0" presId="urn:microsoft.com/office/officeart/2005/8/layout/process1"/>
    <dgm:cxn modelId="{FD1B1898-D1CC-4DCE-ADF4-F2779F078870}" type="presOf" srcId="{A92DA8AC-7169-4106-9BB2-DA48E4E1D5C6}" destId="{8C2CE318-3889-431C-9728-4E54CAC61C1B}" srcOrd="0" destOrd="1" presId="urn:microsoft.com/office/officeart/2005/8/layout/process1"/>
    <dgm:cxn modelId="{401B429D-C6CF-4C4A-8FD5-542408155D94}" type="presOf" srcId="{143A3AA0-2B86-411D-9BA0-467AA926A904}" destId="{25C5DDB5-FC7A-40CF-A97F-42845DA9D6AF}" srcOrd="0" destOrd="0" presId="urn:microsoft.com/office/officeart/2005/8/layout/process1"/>
    <dgm:cxn modelId="{AABB06AB-2EEB-44F0-8A2A-11A205E1A54F}" type="presOf" srcId="{40CB1A4A-052D-4838-B3DE-ACFF36883459}" destId="{6436D852-EAED-4C3C-9078-14F0788AACDF}" srcOrd="0" destOrd="1" presId="urn:microsoft.com/office/officeart/2005/8/layout/process1"/>
    <dgm:cxn modelId="{B87CF9B3-4DB2-458E-A11B-2F8EC9A816D8}" type="presOf" srcId="{19B3CD6B-B891-4A1A-9769-6E7BCD3D4F9A}" destId="{8C2CE318-3889-431C-9728-4E54CAC61C1B}" srcOrd="0" destOrd="0" presId="urn:microsoft.com/office/officeart/2005/8/layout/process1"/>
    <dgm:cxn modelId="{A61387BF-A1E0-4F22-AD63-B5E9172F1B22}" type="presOf" srcId="{2AB4DF8E-3E9D-4A1A-9BFD-85E03080B4F5}" destId="{E005F4A4-8548-4B5A-8646-1946C6E5650E}" srcOrd="0" destOrd="1" presId="urn:microsoft.com/office/officeart/2005/8/layout/process1"/>
    <dgm:cxn modelId="{71412BC0-B731-4767-ABDD-38010E7A60A0}" type="presOf" srcId="{67D62DD3-1827-4A12-AD3E-048F76C2C89D}" destId="{5CC5D384-736C-4AE5-81A2-5F8EC038E3EE}" srcOrd="1" destOrd="0" presId="urn:microsoft.com/office/officeart/2005/8/layout/process1"/>
    <dgm:cxn modelId="{A59C42C9-7622-44BA-BB3C-6D38C94C5385}" srcId="{24694553-EE36-4340-8F04-8C5046E3E7BC}" destId="{D0FC4DD4-4B3B-4CF8-9F74-3ED122EDF5BB}" srcOrd="2" destOrd="0" parTransId="{B5A55037-AC0C-411C-90B0-CDB8C9A711E4}" sibTransId="{143A3AA0-2B86-411D-9BA0-467AA926A904}"/>
    <dgm:cxn modelId="{2EBEE2CC-7F5E-4146-93DA-6EC3CA35CB9A}" srcId="{36B410FB-F020-4AC2-A160-10BAB2B642A4}" destId="{C6602046-118F-4B02-8E6A-AB2C524C2DBA}" srcOrd="0" destOrd="0" parTransId="{BEE8ED2A-8527-4FDC-8C7B-C44392CB278D}" sibTransId="{49174FE6-8DC8-4F4F-ABD2-E3E2B8D43DDA}"/>
    <dgm:cxn modelId="{E8EC2BEE-7AF8-4FD2-AA6F-AB67756BCCE3}" srcId="{D0FC4DD4-4B3B-4CF8-9F74-3ED122EDF5BB}" destId="{2AB4DF8E-3E9D-4A1A-9BFD-85E03080B4F5}" srcOrd="0" destOrd="0" parTransId="{2F38FABD-6E34-4A76-8D7F-1BEA2DC1CCF9}" sibTransId="{105E82FC-608F-4A40-AD34-EDE04B60FADF}"/>
    <dgm:cxn modelId="{0D5D4AF0-C76B-4740-A3E6-191F2DC1DD7B}" type="presOf" srcId="{D8850753-ABF5-47E3-9274-78E80AB36D3F}" destId="{9F6B5492-F3E5-4E3D-A748-41C51C84E81C}" srcOrd="0" destOrd="1" presId="urn:microsoft.com/office/officeart/2005/8/layout/process1"/>
    <dgm:cxn modelId="{C1AC6FF4-9EF7-448F-8161-725AC157F975}" type="presOf" srcId="{A09E9D58-C746-4C98-838F-B1BDAF173401}" destId="{E1DA1D83-5865-45A8-A23F-3D07A32CC674}" srcOrd="1" destOrd="0" presId="urn:microsoft.com/office/officeart/2005/8/layout/process1"/>
    <dgm:cxn modelId="{D8B8CABA-1A1B-4275-B706-0FD39E7079DA}" type="presParOf" srcId="{A8870013-9BD5-4306-A087-37B8E660B00E}" destId="{9F6B5492-F3E5-4E3D-A748-41C51C84E81C}" srcOrd="0" destOrd="0" presId="urn:microsoft.com/office/officeart/2005/8/layout/process1"/>
    <dgm:cxn modelId="{7A4D1D37-1BB5-448B-B546-580A2C5696E8}" type="presParOf" srcId="{A8870013-9BD5-4306-A087-37B8E660B00E}" destId="{E5482369-516A-4DAA-A645-56A35EF3F92D}" srcOrd="1" destOrd="0" presId="urn:microsoft.com/office/officeart/2005/8/layout/process1"/>
    <dgm:cxn modelId="{8C6B5276-C2C4-4392-9EA0-FE35A3A778DC}" type="presParOf" srcId="{E5482369-516A-4DAA-A645-56A35EF3F92D}" destId="{3062E089-3A89-42E7-89D1-1A234E939723}" srcOrd="0" destOrd="0" presId="urn:microsoft.com/office/officeart/2005/8/layout/process1"/>
    <dgm:cxn modelId="{225D1D62-40A6-479F-869F-9DBA716D5D00}" type="presParOf" srcId="{A8870013-9BD5-4306-A087-37B8E660B00E}" destId="{6436D852-EAED-4C3C-9078-14F0788AACDF}" srcOrd="2" destOrd="0" presId="urn:microsoft.com/office/officeart/2005/8/layout/process1"/>
    <dgm:cxn modelId="{1132B02D-71F3-481F-993A-3BEB90713603}" type="presParOf" srcId="{A8870013-9BD5-4306-A087-37B8E660B00E}" destId="{C21AAF95-AD84-4EEC-B889-8E32E3F00CA4}" srcOrd="3" destOrd="0" presId="urn:microsoft.com/office/officeart/2005/8/layout/process1"/>
    <dgm:cxn modelId="{62292C34-AECB-4C56-BBBC-3578DB9D8011}" type="presParOf" srcId="{C21AAF95-AD84-4EEC-B889-8E32E3F00CA4}" destId="{E1DA1D83-5865-45A8-A23F-3D07A32CC674}" srcOrd="0" destOrd="0" presId="urn:microsoft.com/office/officeart/2005/8/layout/process1"/>
    <dgm:cxn modelId="{1630FB56-4E6E-4B08-9E5E-19092CC0E7D2}" type="presParOf" srcId="{A8870013-9BD5-4306-A087-37B8E660B00E}" destId="{E005F4A4-8548-4B5A-8646-1946C6E5650E}" srcOrd="4" destOrd="0" presId="urn:microsoft.com/office/officeart/2005/8/layout/process1"/>
    <dgm:cxn modelId="{7441A26E-0737-4C09-A42D-82263E8BF7BD}" type="presParOf" srcId="{A8870013-9BD5-4306-A087-37B8E660B00E}" destId="{25C5DDB5-FC7A-40CF-A97F-42845DA9D6AF}" srcOrd="5" destOrd="0" presId="urn:microsoft.com/office/officeart/2005/8/layout/process1"/>
    <dgm:cxn modelId="{6F549E31-D343-4275-B050-F5DA531C77EA}" type="presParOf" srcId="{25C5DDB5-FC7A-40CF-A97F-42845DA9D6AF}" destId="{24C1FD78-D783-44D1-9BBF-66B2049FFEC8}" srcOrd="0" destOrd="0" presId="urn:microsoft.com/office/officeart/2005/8/layout/process1"/>
    <dgm:cxn modelId="{25798740-E380-47D7-BC63-21C2478F0EC4}" type="presParOf" srcId="{A8870013-9BD5-4306-A087-37B8E660B00E}" destId="{9DC91AFA-E09B-4E38-8D88-858517E6DCC0}" srcOrd="6" destOrd="0" presId="urn:microsoft.com/office/officeart/2005/8/layout/process1"/>
    <dgm:cxn modelId="{11431904-E0D3-4D2E-981A-116C941D0CD9}" type="presParOf" srcId="{A8870013-9BD5-4306-A087-37B8E660B00E}" destId="{F83ABE49-8A93-4700-B495-76438C3AD9C4}" srcOrd="7" destOrd="0" presId="urn:microsoft.com/office/officeart/2005/8/layout/process1"/>
    <dgm:cxn modelId="{5E7F246B-0B34-4AF8-8327-749E5802537A}" type="presParOf" srcId="{F83ABE49-8A93-4700-B495-76438C3AD9C4}" destId="{5CC5D384-736C-4AE5-81A2-5F8EC038E3EE}" srcOrd="0" destOrd="0" presId="urn:microsoft.com/office/officeart/2005/8/layout/process1"/>
    <dgm:cxn modelId="{79FBF030-7BE9-4860-BAE1-4BE4B407583A}" type="presParOf" srcId="{A8870013-9BD5-4306-A087-37B8E660B00E}" destId="{8C2CE318-3889-431C-9728-4E54CAC61C1B}"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3A5323-7095-41CC-84E1-52F9D9EC2B06}" type="doc">
      <dgm:prSet loTypeId="urn:microsoft.com/office/officeart/2005/8/layout/default#2" loCatId="list" qsTypeId="urn:microsoft.com/office/officeart/2005/8/quickstyle/simple1#2" qsCatId="simple" csTypeId="urn:microsoft.com/office/officeart/2005/8/colors/accent1_2#2" csCatId="accent1" phldr="1"/>
      <dgm:spPr/>
      <dgm:t>
        <a:bodyPr/>
        <a:lstStyle/>
        <a:p>
          <a:endParaRPr lang="zh-TW" altLang="en-US"/>
        </a:p>
      </dgm:t>
    </dgm:pt>
    <dgm:pt modelId="{CD80C854-D1C1-434C-9085-6DE32C8D0515}">
      <dgm:prSet phldrT="[文字]" custT="1"/>
      <dgm:spPr>
        <a:ln>
          <a:solidFill>
            <a:schemeClr val="bg2"/>
          </a:solidFill>
        </a:ln>
      </dgm:spPr>
      <dgm:t>
        <a:bodyPr/>
        <a:lstStyle/>
        <a:p>
          <a:r>
            <a:rPr lang="zh-TW" altLang="en-US" sz="1800" dirty="0"/>
            <a:t>全國法規資料庫</a:t>
          </a:r>
        </a:p>
      </dgm:t>
      <dgm:extLst>
        <a:ext uri="{E40237B7-FDA0-4F09-8148-C483321AD2D9}">
          <dgm14:cNvPr xmlns:dgm14="http://schemas.microsoft.com/office/drawing/2010/diagram" id="0" name="">
            <a:hlinkClick xmlns:r="http://schemas.openxmlformats.org/officeDocument/2006/relationships" r:id="rId1"/>
          </dgm14:cNvPr>
        </a:ext>
      </dgm:extLst>
    </dgm:pt>
    <dgm:pt modelId="{C65E993D-73EE-45DA-A743-0273F5DA2DDE}" type="sibTrans" cxnId="{97F14C0B-7A0A-4DB9-91F8-E61DBBF8837F}">
      <dgm:prSet/>
      <dgm:spPr/>
      <dgm:t>
        <a:bodyPr/>
        <a:lstStyle/>
        <a:p>
          <a:endParaRPr lang="zh-TW" altLang="en-US" sz="1800"/>
        </a:p>
      </dgm:t>
    </dgm:pt>
    <dgm:pt modelId="{D4D2B496-86A5-4BD1-B0D9-7EB96A7667AE}" type="parTrans" cxnId="{97F14C0B-7A0A-4DB9-91F8-E61DBBF8837F}">
      <dgm:prSet/>
      <dgm:spPr/>
      <dgm:t>
        <a:bodyPr/>
        <a:lstStyle/>
        <a:p>
          <a:endParaRPr lang="zh-TW" altLang="en-US" sz="1800"/>
        </a:p>
      </dgm:t>
    </dgm:pt>
    <dgm:pt modelId="{111EF77F-6E19-44CA-BFCA-E5A47C7D0C2F}">
      <dgm:prSet phldrT="[文字]" custT="1"/>
      <dgm:spPr>
        <a:ln>
          <a:solidFill>
            <a:schemeClr val="bg2"/>
          </a:solidFill>
        </a:ln>
      </dgm:spPr>
      <dgm:t>
        <a:bodyPr/>
        <a:lstStyle/>
        <a:p>
          <a:r>
            <a:rPr lang="zh-TW" altLang="en-US" sz="1800" dirty="0"/>
            <a:t>行政院主計總處</a:t>
          </a:r>
        </a:p>
      </dgm:t>
      <dgm:extLst>
        <a:ext uri="{E40237B7-FDA0-4F09-8148-C483321AD2D9}">
          <dgm14:cNvPr xmlns:dgm14="http://schemas.microsoft.com/office/drawing/2010/diagram" id="0" name="">
            <a:hlinkClick xmlns:r="http://schemas.openxmlformats.org/officeDocument/2006/relationships" r:id="rId2"/>
          </dgm14:cNvPr>
        </a:ext>
      </dgm:extLst>
    </dgm:pt>
    <dgm:pt modelId="{1E5B0C3D-20B3-4B8E-B507-A12D2763EBE8}" type="sibTrans" cxnId="{79BDB9BD-DC31-4C9F-9F10-255A5508B268}">
      <dgm:prSet/>
      <dgm:spPr/>
      <dgm:t>
        <a:bodyPr/>
        <a:lstStyle/>
        <a:p>
          <a:endParaRPr lang="zh-TW" altLang="en-US" sz="1800"/>
        </a:p>
      </dgm:t>
    </dgm:pt>
    <dgm:pt modelId="{9AEC325A-842E-4ACF-A97C-0739C7348437}" type="parTrans" cxnId="{79BDB9BD-DC31-4C9F-9F10-255A5508B268}">
      <dgm:prSet/>
      <dgm:spPr/>
      <dgm:t>
        <a:bodyPr/>
        <a:lstStyle/>
        <a:p>
          <a:endParaRPr lang="zh-TW" altLang="en-US" sz="1800"/>
        </a:p>
      </dgm:t>
    </dgm:pt>
    <dgm:pt modelId="{995BDA7B-8070-4331-9EFA-DB1B0DB06E12}">
      <dgm:prSet phldrT="[文字]" custT="1"/>
      <dgm:spPr>
        <a:ln>
          <a:solidFill>
            <a:schemeClr val="bg2"/>
          </a:solidFill>
        </a:ln>
      </dgm:spPr>
      <dgm:t>
        <a:bodyPr/>
        <a:lstStyle/>
        <a:p>
          <a:pPr algn="ctr"/>
          <a:r>
            <a:rPr lang="zh-TW" altLang="en-US" sz="1800" dirty="0"/>
            <a:t>國科會</a:t>
          </a:r>
        </a:p>
      </dgm:t>
      <dgm:extLst>
        <a:ext uri="{E40237B7-FDA0-4F09-8148-C483321AD2D9}">
          <dgm14:cNvPr xmlns:dgm14="http://schemas.microsoft.com/office/drawing/2010/diagram" id="0" name="">
            <a:hlinkClick xmlns:r="http://schemas.openxmlformats.org/officeDocument/2006/relationships" r:id="rId3" tooltip="領款收據(中文)檔案下載"/>
          </dgm14:cNvPr>
        </a:ext>
      </dgm:extLst>
    </dgm:pt>
    <dgm:pt modelId="{6C6DD505-BB29-4022-B2BB-76A3D0DCCE80}" type="sibTrans" cxnId="{E1B7869D-A8F5-43AE-B9F3-A61D8E3D49AA}">
      <dgm:prSet/>
      <dgm:spPr/>
      <dgm:t>
        <a:bodyPr/>
        <a:lstStyle/>
        <a:p>
          <a:endParaRPr lang="zh-TW" altLang="en-US" sz="1800"/>
        </a:p>
      </dgm:t>
    </dgm:pt>
    <dgm:pt modelId="{A86AC0FE-D04E-4A45-B455-8A48CCF26E9B}" type="parTrans" cxnId="{E1B7869D-A8F5-43AE-B9F3-A61D8E3D49AA}">
      <dgm:prSet/>
      <dgm:spPr/>
      <dgm:t>
        <a:bodyPr/>
        <a:lstStyle/>
        <a:p>
          <a:endParaRPr lang="zh-TW" altLang="en-US" sz="1800"/>
        </a:p>
      </dgm:t>
    </dgm:pt>
    <dgm:pt modelId="{BCCEB897-1BA3-4DF5-B60C-CB608C919A34}">
      <dgm:prSet phldrT="[文字]" custT="1"/>
      <dgm:spPr>
        <a:ln>
          <a:solidFill>
            <a:schemeClr val="bg2"/>
          </a:solidFill>
        </a:ln>
      </dgm:spPr>
      <dgm:t>
        <a:bodyPr/>
        <a:lstStyle/>
        <a:p>
          <a:pPr algn="ctr"/>
          <a:r>
            <a:rPr lang="zh-TW" altLang="en-US" sz="1800" dirty="0"/>
            <a:t> 教育部會計處 </a:t>
          </a:r>
        </a:p>
      </dgm:t>
      <dgm:extLst>
        <a:ext uri="{E40237B7-FDA0-4F09-8148-C483321AD2D9}">
          <dgm14:cNvPr xmlns:dgm14="http://schemas.microsoft.com/office/drawing/2010/diagram" id="0" name="">
            <a:hlinkClick xmlns:r="http://schemas.openxmlformats.org/officeDocument/2006/relationships" r:id="rId4" tooltip="粘存單檔案下載"/>
          </dgm14:cNvPr>
        </a:ext>
      </dgm:extLst>
    </dgm:pt>
    <dgm:pt modelId="{25621427-9D75-4AD0-A2BE-9AB858EAE631}" type="sibTrans" cxnId="{738D7D0C-4A14-4DD5-8D60-28C5EF5B0FB5}">
      <dgm:prSet/>
      <dgm:spPr/>
      <dgm:t>
        <a:bodyPr/>
        <a:lstStyle/>
        <a:p>
          <a:endParaRPr lang="zh-TW" altLang="en-US" sz="1800"/>
        </a:p>
      </dgm:t>
    </dgm:pt>
    <dgm:pt modelId="{C44BC61F-E563-4B0E-B411-BB8517CD0150}" type="parTrans" cxnId="{738D7D0C-4A14-4DD5-8D60-28C5EF5B0FB5}">
      <dgm:prSet/>
      <dgm:spPr/>
      <dgm:t>
        <a:bodyPr/>
        <a:lstStyle/>
        <a:p>
          <a:endParaRPr lang="zh-TW" altLang="en-US" sz="1800"/>
        </a:p>
      </dgm:t>
    </dgm:pt>
    <dgm:pt modelId="{C265A093-434C-4959-A2F1-0A80AFDCC181}" type="pres">
      <dgm:prSet presAssocID="{1D3A5323-7095-41CC-84E1-52F9D9EC2B06}" presName="diagram" presStyleCnt="0">
        <dgm:presLayoutVars>
          <dgm:dir/>
          <dgm:resizeHandles val="exact"/>
        </dgm:presLayoutVars>
      </dgm:prSet>
      <dgm:spPr/>
    </dgm:pt>
    <dgm:pt modelId="{CD3CCCB1-60FF-4CBB-99C4-7E991FAA2387}" type="pres">
      <dgm:prSet presAssocID="{BCCEB897-1BA3-4DF5-B60C-CB608C919A34}" presName="node" presStyleLbl="node1" presStyleIdx="0" presStyleCnt="4" custScaleX="35915" custScaleY="14098" custLinFactNeighborX="2339" custLinFactNeighborY="-871">
        <dgm:presLayoutVars>
          <dgm:bulletEnabled val="1"/>
        </dgm:presLayoutVars>
      </dgm:prSet>
      <dgm:spPr/>
    </dgm:pt>
    <dgm:pt modelId="{505415CE-424D-4024-A4D8-EAB95C0193E1}" type="pres">
      <dgm:prSet presAssocID="{25621427-9D75-4AD0-A2BE-9AB858EAE631}" presName="sibTrans" presStyleCnt="0"/>
      <dgm:spPr/>
    </dgm:pt>
    <dgm:pt modelId="{84574BBC-4206-4212-A8A8-B2210CB8953F}" type="pres">
      <dgm:prSet presAssocID="{995BDA7B-8070-4331-9EFA-DB1B0DB06E12}" presName="node" presStyleLbl="node1" presStyleIdx="1" presStyleCnt="4" custAng="0" custScaleX="22244" custScaleY="14586" custLinFactNeighborX="-5554" custLinFactNeighborY="-249">
        <dgm:presLayoutVars>
          <dgm:bulletEnabled val="1"/>
        </dgm:presLayoutVars>
      </dgm:prSet>
      <dgm:spPr/>
    </dgm:pt>
    <dgm:pt modelId="{BF558FFB-DE8F-49FB-9C94-774A38C1A587}" type="pres">
      <dgm:prSet presAssocID="{6C6DD505-BB29-4022-B2BB-76A3D0DCCE80}" presName="sibTrans" presStyleCnt="0"/>
      <dgm:spPr/>
    </dgm:pt>
    <dgm:pt modelId="{986E2C76-6E6E-4A29-9E7A-919C57826C39}" type="pres">
      <dgm:prSet presAssocID="{111EF77F-6E19-44CA-BFCA-E5A47C7D0C2F}" presName="node" presStyleLbl="node1" presStyleIdx="2" presStyleCnt="4" custScaleX="35777" custScaleY="14098" custLinFactNeighborX="-13163" custLinFactNeighborY="-610">
        <dgm:presLayoutVars>
          <dgm:bulletEnabled val="1"/>
        </dgm:presLayoutVars>
      </dgm:prSet>
      <dgm:spPr/>
    </dgm:pt>
    <dgm:pt modelId="{EBDAAA2D-932A-4699-A56A-606235259E8F}" type="pres">
      <dgm:prSet presAssocID="{1E5B0C3D-20B3-4B8E-B507-A12D2763EBE8}" presName="sibTrans" presStyleCnt="0"/>
      <dgm:spPr/>
    </dgm:pt>
    <dgm:pt modelId="{9A3E53FA-FCB3-4907-BCF9-B0386A022ADA}" type="pres">
      <dgm:prSet presAssocID="{CD80C854-D1C1-434C-9085-6DE32C8D0515}" presName="node" presStyleLbl="node1" presStyleIdx="3" presStyleCnt="4" custScaleX="29944" custScaleY="14098" custLinFactNeighborX="-20579" custLinFactNeighborY="-249">
        <dgm:presLayoutVars>
          <dgm:bulletEnabled val="1"/>
        </dgm:presLayoutVars>
      </dgm:prSet>
      <dgm:spPr/>
    </dgm:pt>
  </dgm:ptLst>
  <dgm:cxnLst>
    <dgm:cxn modelId="{FC912B0B-1B79-4107-870E-32113C04773D}" type="presOf" srcId="{1D3A5323-7095-41CC-84E1-52F9D9EC2B06}" destId="{C265A093-434C-4959-A2F1-0A80AFDCC181}" srcOrd="0" destOrd="0" presId="urn:microsoft.com/office/officeart/2005/8/layout/default#2"/>
    <dgm:cxn modelId="{97F14C0B-7A0A-4DB9-91F8-E61DBBF8837F}" srcId="{1D3A5323-7095-41CC-84E1-52F9D9EC2B06}" destId="{CD80C854-D1C1-434C-9085-6DE32C8D0515}" srcOrd="3" destOrd="0" parTransId="{D4D2B496-86A5-4BD1-B0D9-7EB96A7667AE}" sibTransId="{C65E993D-73EE-45DA-A743-0273F5DA2DDE}"/>
    <dgm:cxn modelId="{738D7D0C-4A14-4DD5-8D60-28C5EF5B0FB5}" srcId="{1D3A5323-7095-41CC-84E1-52F9D9EC2B06}" destId="{BCCEB897-1BA3-4DF5-B60C-CB608C919A34}" srcOrd="0" destOrd="0" parTransId="{C44BC61F-E563-4B0E-B411-BB8517CD0150}" sibTransId="{25621427-9D75-4AD0-A2BE-9AB858EAE631}"/>
    <dgm:cxn modelId="{0DCD8E22-1672-4B12-A1DA-32F51C054100}" type="presOf" srcId="{995BDA7B-8070-4331-9EFA-DB1B0DB06E12}" destId="{84574BBC-4206-4212-A8A8-B2210CB8953F}" srcOrd="0" destOrd="0" presId="urn:microsoft.com/office/officeart/2005/8/layout/default#2"/>
    <dgm:cxn modelId="{11681367-3771-472A-BDC7-217CEC670923}" type="presOf" srcId="{CD80C854-D1C1-434C-9085-6DE32C8D0515}" destId="{9A3E53FA-FCB3-4907-BCF9-B0386A022ADA}" srcOrd="0" destOrd="0" presId="urn:microsoft.com/office/officeart/2005/8/layout/default#2"/>
    <dgm:cxn modelId="{E1B7869D-A8F5-43AE-B9F3-A61D8E3D49AA}" srcId="{1D3A5323-7095-41CC-84E1-52F9D9EC2B06}" destId="{995BDA7B-8070-4331-9EFA-DB1B0DB06E12}" srcOrd="1" destOrd="0" parTransId="{A86AC0FE-D04E-4A45-B455-8A48CCF26E9B}" sibTransId="{6C6DD505-BB29-4022-B2BB-76A3D0DCCE80}"/>
    <dgm:cxn modelId="{79BDB9BD-DC31-4C9F-9F10-255A5508B268}" srcId="{1D3A5323-7095-41CC-84E1-52F9D9EC2B06}" destId="{111EF77F-6E19-44CA-BFCA-E5A47C7D0C2F}" srcOrd="2" destOrd="0" parTransId="{9AEC325A-842E-4ACF-A97C-0739C7348437}" sibTransId="{1E5B0C3D-20B3-4B8E-B507-A12D2763EBE8}"/>
    <dgm:cxn modelId="{AD651EE0-0FD7-44ED-ADEC-32CAD3BE2797}" type="presOf" srcId="{BCCEB897-1BA3-4DF5-B60C-CB608C919A34}" destId="{CD3CCCB1-60FF-4CBB-99C4-7E991FAA2387}" srcOrd="0" destOrd="0" presId="urn:microsoft.com/office/officeart/2005/8/layout/default#2"/>
    <dgm:cxn modelId="{578ADEEF-790B-4777-AD08-FE7A15796AC9}" type="presOf" srcId="{111EF77F-6E19-44CA-BFCA-E5A47C7D0C2F}" destId="{986E2C76-6E6E-4A29-9E7A-919C57826C39}" srcOrd="0" destOrd="0" presId="urn:microsoft.com/office/officeart/2005/8/layout/default#2"/>
    <dgm:cxn modelId="{CD77681C-41D7-4FDA-843E-29CDE4271663}" type="presParOf" srcId="{C265A093-434C-4959-A2F1-0A80AFDCC181}" destId="{CD3CCCB1-60FF-4CBB-99C4-7E991FAA2387}" srcOrd="0" destOrd="0" presId="urn:microsoft.com/office/officeart/2005/8/layout/default#2"/>
    <dgm:cxn modelId="{3BD305AD-40EC-4237-853A-D2048EFB7CFD}" type="presParOf" srcId="{C265A093-434C-4959-A2F1-0A80AFDCC181}" destId="{505415CE-424D-4024-A4D8-EAB95C0193E1}" srcOrd="1" destOrd="0" presId="urn:microsoft.com/office/officeart/2005/8/layout/default#2"/>
    <dgm:cxn modelId="{D2F9882C-748F-4059-9AB9-536783CCF296}" type="presParOf" srcId="{C265A093-434C-4959-A2F1-0A80AFDCC181}" destId="{84574BBC-4206-4212-A8A8-B2210CB8953F}" srcOrd="2" destOrd="0" presId="urn:microsoft.com/office/officeart/2005/8/layout/default#2"/>
    <dgm:cxn modelId="{FFC4037A-E476-4952-853A-CFA770621F50}" type="presParOf" srcId="{C265A093-434C-4959-A2F1-0A80AFDCC181}" destId="{BF558FFB-DE8F-49FB-9C94-774A38C1A587}" srcOrd="3" destOrd="0" presId="urn:microsoft.com/office/officeart/2005/8/layout/default#2"/>
    <dgm:cxn modelId="{129A536D-EEE4-428E-9CA1-0FB6EC878FB8}" type="presParOf" srcId="{C265A093-434C-4959-A2F1-0A80AFDCC181}" destId="{986E2C76-6E6E-4A29-9E7A-919C57826C39}" srcOrd="4" destOrd="0" presId="urn:microsoft.com/office/officeart/2005/8/layout/default#2"/>
    <dgm:cxn modelId="{40621090-8F8C-4F0A-B1F7-DAA8C311A2A2}" type="presParOf" srcId="{C265A093-434C-4959-A2F1-0A80AFDCC181}" destId="{EBDAAA2D-932A-4699-A56A-606235259E8F}" srcOrd="5" destOrd="0" presId="urn:microsoft.com/office/officeart/2005/8/layout/default#2"/>
    <dgm:cxn modelId="{89E9B03F-31E4-46AD-BE2A-92B3C5E459C8}" type="presParOf" srcId="{C265A093-434C-4959-A2F1-0A80AFDCC181}" destId="{9A3E53FA-FCB3-4907-BCF9-B0386A022ADA}" srcOrd="6" destOrd="0" presId="urn:microsoft.com/office/officeart/2005/8/layout/defaul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172E5F-7B8D-4B78-8C9E-2A437BF015F0}">
      <dsp:nvSpPr>
        <dsp:cNvPr id="0" name=""/>
        <dsp:cNvSpPr/>
      </dsp:nvSpPr>
      <dsp:spPr>
        <a:xfrm>
          <a:off x="-6952547" y="-1064144"/>
          <a:ext cx="8267076" cy="8351980"/>
        </a:xfrm>
        <a:prstGeom prst="blockArc">
          <a:avLst>
            <a:gd name="adj1" fmla="val 18900000"/>
            <a:gd name="adj2" fmla="val 2700000"/>
            <a:gd name="adj3" fmla="val 256"/>
          </a:avLst>
        </a:prstGeom>
        <a:noFill/>
        <a:ln w="1270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70D3887-45CB-4CA2-AB9E-D14C10E0405E}">
      <dsp:nvSpPr>
        <dsp:cNvPr id="0" name=""/>
        <dsp:cNvSpPr/>
      </dsp:nvSpPr>
      <dsp:spPr>
        <a:xfrm>
          <a:off x="482647" y="5603066"/>
          <a:ext cx="8115571" cy="617944"/>
        </a:xfrm>
        <a:prstGeom prst="rect">
          <a:avLst/>
        </a:prstGeom>
        <a:gradFill rotWithShape="0">
          <a:gsLst>
            <a:gs pos="0">
              <a:schemeClr val="accent5">
                <a:hueOff val="0"/>
                <a:satOff val="0"/>
                <a:lumOff val="0"/>
                <a:alphaOff val="0"/>
                <a:satMod val="103000"/>
                <a:lumMod val="118000"/>
              </a:schemeClr>
            </a:gs>
            <a:gs pos="50000">
              <a:schemeClr val="accent5">
                <a:hueOff val="0"/>
                <a:satOff val="0"/>
                <a:lumOff val="0"/>
                <a:alphaOff val="0"/>
                <a:satMod val="89000"/>
                <a:lumMod val="91000"/>
              </a:schemeClr>
            </a:gs>
            <a:gs pos="100000">
              <a:schemeClr val="accent5">
                <a:hueOff val="0"/>
                <a:satOff val="0"/>
                <a:lumOff val="0"/>
                <a:alphaOff val="0"/>
                <a:lumMod val="6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21216"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u="none" kern="1200" dirty="0"/>
            <a:t>財務資訊</a:t>
          </a:r>
          <a:r>
            <a:rPr lang="zh-TW" altLang="en-US" sz="2800" kern="1200" dirty="0"/>
            <a:t>系統操作說明</a:t>
          </a:r>
          <a:r>
            <a:rPr lang="en-US" altLang="zh-TW" sz="2800" kern="1200" dirty="0"/>
            <a:t>….................</a:t>
          </a:r>
          <a:r>
            <a:rPr lang="zh-TW" altLang="en-US" sz="2800" kern="1200" dirty="0"/>
            <a:t> </a:t>
          </a:r>
          <a:r>
            <a:rPr lang="en-US" altLang="zh-TW" sz="2800" kern="1200" dirty="0"/>
            <a:t>(P.60)</a:t>
          </a:r>
          <a:endParaRPr lang="zh-TW" altLang="en-US" sz="2800" kern="1200" dirty="0"/>
        </a:p>
      </dsp:txBody>
      <dsp:txXfrm>
        <a:off x="482647" y="5603066"/>
        <a:ext cx="8115571" cy="617944"/>
      </dsp:txXfrm>
    </dsp:sp>
    <dsp:sp modelId="{453C9777-D95E-43AB-A091-9F10F90E7BFF}">
      <dsp:nvSpPr>
        <dsp:cNvPr id="0" name=""/>
        <dsp:cNvSpPr/>
      </dsp:nvSpPr>
      <dsp:spPr>
        <a:xfrm>
          <a:off x="0" y="5404607"/>
          <a:ext cx="938632" cy="854459"/>
        </a:xfrm>
        <a:prstGeom prst="ellipse">
          <a:avLst/>
        </a:prstGeom>
        <a:solidFill>
          <a:srgbClr val="FF0000"/>
        </a:solidFill>
        <a:ln w="6350" cap="flat" cmpd="sng" algn="ctr">
          <a:solidFill>
            <a:schemeClr val="accent5">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CC54D1F-0E8D-49AD-BCA5-00FFE83C556F}">
      <dsp:nvSpPr>
        <dsp:cNvPr id="0" name=""/>
        <dsp:cNvSpPr/>
      </dsp:nvSpPr>
      <dsp:spPr>
        <a:xfrm>
          <a:off x="720460" y="92879"/>
          <a:ext cx="7877731" cy="617944"/>
        </a:xfrm>
        <a:prstGeom prst="rect">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21216"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t>經費核銷注意事項</a:t>
          </a:r>
          <a:r>
            <a:rPr lang="en-US" altLang="zh-TW" sz="2800" kern="1200" dirty="0"/>
            <a:t>....................................... (P.4)</a:t>
          </a:r>
          <a:endParaRPr lang="zh-TW" altLang="en-US" sz="2800" kern="1200" dirty="0"/>
        </a:p>
      </dsp:txBody>
      <dsp:txXfrm>
        <a:off x="720460" y="92879"/>
        <a:ext cx="7877731" cy="617944"/>
      </dsp:txXfrm>
    </dsp:sp>
    <dsp:sp modelId="{B986DBC2-0A90-4359-B631-5E39B23B57A2}">
      <dsp:nvSpPr>
        <dsp:cNvPr id="0" name=""/>
        <dsp:cNvSpPr/>
      </dsp:nvSpPr>
      <dsp:spPr>
        <a:xfrm>
          <a:off x="0" y="0"/>
          <a:ext cx="1033996" cy="868899"/>
        </a:xfrm>
        <a:prstGeom prst="ellipse">
          <a:avLst/>
        </a:prstGeom>
        <a:solidFill>
          <a:srgbClr val="FF0000"/>
        </a:solidFill>
        <a:ln w="6350" cap="flat" cmpd="sng" algn="ctr">
          <a:solidFill>
            <a:schemeClr val="accent5">
              <a:hueOff val="3139788"/>
              <a:satOff val="-10910"/>
              <a:lumOff val="-1618"/>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E449DEB-BC7F-4F90-8E64-69EB4ED511F1}">
      <dsp:nvSpPr>
        <dsp:cNvPr id="0" name=""/>
        <dsp:cNvSpPr/>
      </dsp:nvSpPr>
      <dsp:spPr>
        <a:xfrm>
          <a:off x="1063103" y="1968034"/>
          <a:ext cx="7535090" cy="677291"/>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21216" tIns="71120" rIns="71120" bIns="71120" numCol="1" spcCol="1270" anchor="t" anchorCtr="0">
          <a:noAutofit/>
        </a:bodyPr>
        <a:lstStyle/>
        <a:p>
          <a:pPr marL="0" lvl="0" indent="0" algn="l" defTabSz="1244600">
            <a:lnSpc>
              <a:spcPct val="90000"/>
            </a:lnSpc>
            <a:spcBef>
              <a:spcPct val="0"/>
            </a:spcBef>
            <a:spcAft>
              <a:spcPct val="35000"/>
            </a:spcAft>
            <a:buNone/>
          </a:pPr>
          <a:r>
            <a:rPr lang="zh-TW" altLang="en-US" sz="2800" kern="1200" dirty="0"/>
            <a:t>各項經費報支細項說明</a:t>
          </a:r>
          <a:r>
            <a:rPr lang="en-US" altLang="zh-TW" sz="2800" u="none" kern="1200" dirty="0"/>
            <a:t>………………….......</a:t>
          </a:r>
          <a:r>
            <a:rPr lang="en-US" altLang="zh-TW" sz="2800" kern="1200" dirty="0"/>
            <a:t> (P.15)</a:t>
          </a:r>
          <a:endParaRPr lang="zh-TW" altLang="en-US" sz="2800" kern="1200" dirty="0"/>
        </a:p>
        <a:p>
          <a:pPr marL="171450" lvl="1" indent="-171450" algn="l" defTabSz="800100">
            <a:lnSpc>
              <a:spcPts val="2000"/>
            </a:lnSpc>
            <a:spcBef>
              <a:spcPts val="600"/>
            </a:spcBef>
            <a:spcAft>
              <a:spcPts val="0"/>
            </a:spcAft>
            <a:buChar char="•"/>
            <a:tabLst>
              <a:tab pos="3230563" algn="l"/>
            </a:tabLst>
          </a:pPr>
          <a:r>
            <a:rPr lang="zh-TW" altLang="en-US" sz="1800" kern="1200" dirty="0">
              <a:solidFill>
                <a:schemeClr val="bg1"/>
              </a:solidFill>
            </a:rPr>
            <a:t>人事費</a:t>
          </a:r>
          <a:r>
            <a:rPr lang="en-US" altLang="zh-TW" sz="1800" kern="1200" dirty="0">
              <a:solidFill>
                <a:schemeClr val="bg1"/>
              </a:solidFill>
            </a:rPr>
            <a:t>……………………………………….…………….(P.16)</a:t>
          </a:r>
          <a:endParaRPr lang="zh-TW" altLang="en-US" sz="1800" kern="1200" dirty="0">
            <a:solidFill>
              <a:schemeClr val="bg1"/>
            </a:solidFill>
          </a:endParaRPr>
        </a:p>
        <a:p>
          <a:pPr marL="171450" lvl="1" indent="-171450" algn="l" defTabSz="800100">
            <a:lnSpc>
              <a:spcPts val="2000"/>
            </a:lnSpc>
            <a:spcBef>
              <a:spcPts val="600"/>
            </a:spcBef>
            <a:spcAft>
              <a:spcPct val="15000"/>
            </a:spcAft>
            <a:buChar char="•"/>
            <a:tabLst>
              <a:tab pos="3230563" algn="l"/>
            </a:tabLst>
          </a:pPr>
          <a:r>
            <a:rPr lang="zh-TW" altLang="en-US" sz="1800" kern="1200" dirty="0">
              <a:solidFill>
                <a:srgbClr val="464646"/>
              </a:solidFill>
            </a:rPr>
            <a:t>業務費</a:t>
          </a:r>
          <a:r>
            <a:rPr lang="en-US" altLang="zh-TW" sz="1800" kern="1200" dirty="0">
              <a:solidFill>
                <a:schemeClr val="bg1"/>
              </a:solidFill>
            </a:rPr>
            <a:t>………………………..…………………………...(P.17)</a:t>
          </a:r>
        </a:p>
        <a:p>
          <a:pPr marL="171450" lvl="1" indent="-171450" algn="l" defTabSz="800100">
            <a:lnSpc>
              <a:spcPts val="2000"/>
            </a:lnSpc>
            <a:spcBef>
              <a:spcPts val="600"/>
            </a:spcBef>
            <a:spcAft>
              <a:spcPts val="600"/>
            </a:spcAft>
            <a:buChar char="•"/>
          </a:pPr>
          <a:r>
            <a:rPr lang="zh-TW" altLang="en-US" sz="1800" kern="1200" dirty="0">
              <a:solidFill>
                <a:schemeClr val="bg1"/>
              </a:solidFill>
            </a:rPr>
            <a:t>研究設備費</a:t>
          </a:r>
          <a:r>
            <a:rPr lang="en-US" altLang="zh-TW" sz="1800" kern="1200" dirty="0">
              <a:solidFill>
                <a:schemeClr val="bg1"/>
              </a:solidFill>
            </a:rPr>
            <a:t>…….………………………………………..(P.36)</a:t>
          </a:r>
        </a:p>
        <a:p>
          <a:pPr marL="171450" lvl="1" indent="-171450" algn="l" defTabSz="800100">
            <a:lnSpc>
              <a:spcPts val="2000"/>
            </a:lnSpc>
            <a:spcBef>
              <a:spcPts val="600"/>
            </a:spcBef>
            <a:spcAft>
              <a:spcPts val="600"/>
            </a:spcAft>
            <a:buChar char="•"/>
          </a:pPr>
          <a:r>
            <a:rPr lang="zh-TW" altLang="en-US" sz="1800" kern="1200" dirty="0">
              <a:solidFill>
                <a:schemeClr val="bg1"/>
              </a:solidFill>
            </a:rPr>
            <a:t>國外差旅費</a:t>
          </a:r>
          <a:r>
            <a:rPr lang="en-US" altLang="zh-TW" sz="1800" kern="1200" dirty="0">
              <a:solidFill>
                <a:schemeClr val="bg1"/>
              </a:solidFill>
            </a:rPr>
            <a:t>……………………………….................(P.37)</a:t>
          </a:r>
        </a:p>
      </dsp:txBody>
      <dsp:txXfrm>
        <a:off x="1063103" y="1968034"/>
        <a:ext cx="7535090" cy="677291"/>
      </dsp:txXfrm>
    </dsp:sp>
    <dsp:sp modelId="{FE0989FD-9023-400A-A417-9D1942091CA6}">
      <dsp:nvSpPr>
        <dsp:cNvPr id="0" name=""/>
        <dsp:cNvSpPr/>
      </dsp:nvSpPr>
      <dsp:spPr>
        <a:xfrm>
          <a:off x="785017" y="1925661"/>
          <a:ext cx="878340" cy="858656"/>
        </a:xfrm>
        <a:prstGeom prst="ellipse">
          <a:avLst/>
        </a:prstGeom>
        <a:solidFill>
          <a:schemeClr val="lt1">
            <a:hueOff val="0"/>
            <a:satOff val="0"/>
            <a:lumOff val="0"/>
            <a:alphaOff val="0"/>
          </a:schemeClr>
        </a:solidFill>
        <a:ln w="6350" cap="flat" cmpd="sng" algn="ctr">
          <a:solidFill>
            <a:schemeClr val="accent5">
              <a:hueOff val="6279576"/>
              <a:satOff val="-21819"/>
              <a:lumOff val="-3236"/>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F6C5164-8CDD-4313-866B-21F5D16D6F32}">
      <dsp:nvSpPr>
        <dsp:cNvPr id="0" name=""/>
        <dsp:cNvSpPr/>
      </dsp:nvSpPr>
      <dsp:spPr>
        <a:xfrm>
          <a:off x="1183984" y="3958847"/>
          <a:ext cx="7414207" cy="617944"/>
        </a:xfrm>
        <a:prstGeom prst="rect">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21216" tIns="71120" rIns="71120" bIns="71120" numCol="1" spcCol="1270" anchor="t" anchorCtr="0">
          <a:noAutofit/>
        </a:bodyPr>
        <a:lstStyle/>
        <a:p>
          <a:pPr marL="0" lvl="0" indent="0" algn="l" defTabSz="1244600">
            <a:lnSpc>
              <a:spcPct val="90000"/>
            </a:lnSpc>
            <a:spcBef>
              <a:spcPct val="0"/>
            </a:spcBef>
            <a:spcAft>
              <a:spcPct val="35000"/>
            </a:spcAft>
            <a:buNone/>
          </a:pPr>
          <a:r>
            <a:rPr lang="zh-TW" altLang="en-US" sz="2800" kern="1200" dirty="0"/>
            <a:t>計畫經費結案</a:t>
          </a:r>
          <a:r>
            <a:rPr lang="en-US" altLang="zh-TW" sz="2800" kern="1200" dirty="0"/>
            <a:t>…(P.42)</a:t>
          </a:r>
          <a:r>
            <a:rPr lang="zh-TW" altLang="en-US" sz="2800" kern="1200" dirty="0"/>
            <a:t>及其他注意事項</a:t>
          </a:r>
          <a:r>
            <a:rPr lang="en-US" altLang="zh-TW" sz="2800" kern="1200" dirty="0"/>
            <a:t>…(P.43)</a:t>
          </a:r>
          <a:endParaRPr lang="zh-TW" altLang="en-US" sz="2800" kern="1200" dirty="0"/>
        </a:p>
        <a:p>
          <a:pPr marL="171450" lvl="1" indent="-171450" algn="l" defTabSz="800100">
            <a:lnSpc>
              <a:spcPts val="1900"/>
            </a:lnSpc>
            <a:spcBef>
              <a:spcPct val="0"/>
            </a:spcBef>
            <a:spcAft>
              <a:spcPts val="0"/>
            </a:spcAft>
            <a:buChar char="•"/>
          </a:pPr>
          <a:endParaRPr lang="zh-TW" altLang="en-US" sz="1800" kern="1200" dirty="0">
            <a:solidFill>
              <a:schemeClr val="bg1"/>
            </a:solidFill>
          </a:endParaRPr>
        </a:p>
      </dsp:txBody>
      <dsp:txXfrm>
        <a:off x="1183984" y="3958847"/>
        <a:ext cx="7414207" cy="617944"/>
      </dsp:txXfrm>
    </dsp:sp>
    <dsp:sp modelId="{213870EB-268B-4541-B9F9-119B036F1EDE}">
      <dsp:nvSpPr>
        <dsp:cNvPr id="0" name=""/>
        <dsp:cNvSpPr/>
      </dsp:nvSpPr>
      <dsp:spPr>
        <a:xfrm>
          <a:off x="797814" y="3793501"/>
          <a:ext cx="877097" cy="812031"/>
        </a:xfrm>
        <a:prstGeom prst="ellipse">
          <a:avLst/>
        </a:prstGeom>
        <a:solidFill>
          <a:schemeClr val="lt1">
            <a:hueOff val="0"/>
            <a:satOff val="0"/>
            <a:lumOff val="0"/>
            <a:alphaOff val="0"/>
          </a:schemeClr>
        </a:solidFill>
        <a:ln w="6350" cap="flat" cmpd="sng" algn="ctr">
          <a:solidFill>
            <a:schemeClr val="accent5">
              <a:hueOff val="9419365"/>
              <a:satOff val="-32729"/>
              <a:lumOff val="-4853"/>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165AB60-AD18-45B2-8213-94762CC7DCCC}">
      <dsp:nvSpPr>
        <dsp:cNvPr id="0" name=""/>
        <dsp:cNvSpPr/>
      </dsp:nvSpPr>
      <dsp:spPr>
        <a:xfrm>
          <a:off x="997031" y="4770517"/>
          <a:ext cx="7601187" cy="617944"/>
        </a:xfrm>
        <a:prstGeom prst="rect">
          <a:avLst/>
        </a:prstGeom>
        <a:gradFill rotWithShape="0">
          <a:gsLst>
            <a:gs pos="0">
              <a:schemeClr val="accent5">
                <a:hueOff val="12559153"/>
                <a:satOff val="-43639"/>
                <a:lumOff val="-6471"/>
                <a:alphaOff val="0"/>
                <a:satMod val="103000"/>
                <a:lumMod val="118000"/>
              </a:schemeClr>
            </a:gs>
            <a:gs pos="50000">
              <a:schemeClr val="accent5">
                <a:hueOff val="12559153"/>
                <a:satOff val="-43639"/>
                <a:lumOff val="-6471"/>
                <a:alphaOff val="0"/>
                <a:satMod val="89000"/>
                <a:lumMod val="91000"/>
              </a:schemeClr>
            </a:gs>
            <a:gs pos="100000">
              <a:schemeClr val="accent5">
                <a:hueOff val="12559153"/>
                <a:satOff val="-43639"/>
                <a:lumOff val="-6471"/>
                <a:alphaOff val="0"/>
                <a:lumMod val="6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21216"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t>網頁資源、常用法規與表單</a:t>
          </a:r>
          <a:r>
            <a:rPr lang="en-US" altLang="zh-TW" sz="2800" kern="1200" dirty="0"/>
            <a:t> ………..……....(P.49)</a:t>
          </a:r>
          <a:endParaRPr lang="zh-TW" altLang="en-US" sz="2800" kern="1200" dirty="0"/>
        </a:p>
      </dsp:txBody>
      <dsp:txXfrm>
        <a:off x="997031" y="4770517"/>
        <a:ext cx="7601187" cy="617944"/>
      </dsp:txXfrm>
    </dsp:sp>
    <dsp:sp modelId="{06D0E33B-763D-452C-812E-786A4D901093}">
      <dsp:nvSpPr>
        <dsp:cNvPr id="0" name=""/>
        <dsp:cNvSpPr/>
      </dsp:nvSpPr>
      <dsp:spPr>
        <a:xfrm>
          <a:off x="550573" y="4677458"/>
          <a:ext cx="913998" cy="736477"/>
        </a:xfrm>
        <a:prstGeom prst="ellipse">
          <a:avLst/>
        </a:prstGeom>
        <a:solidFill>
          <a:schemeClr val="lt1">
            <a:hueOff val="0"/>
            <a:satOff val="0"/>
            <a:lumOff val="0"/>
            <a:alphaOff val="0"/>
          </a:schemeClr>
        </a:solidFill>
        <a:ln w="6350" cap="flat" cmpd="sng" algn="ctr">
          <a:solidFill>
            <a:schemeClr val="accent5">
              <a:hueOff val="12559153"/>
              <a:satOff val="-43639"/>
              <a:lumOff val="-6471"/>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2D73B-098C-4105-B872-A3798D5D2C1B}">
      <dsp:nvSpPr>
        <dsp:cNvPr id="0" name=""/>
        <dsp:cNvSpPr/>
      </dsp:nvSpPr>
      <dsp:spPr>
        <a:xfrm>
          <a:off x="0" y="32558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31A869C-64E3-4359-B3B8-FD672D08E201}">
      <dsp:nvSpPr>
        <dsp:cNvPr id="0" name=""/>
        <dsp:cNvSpPr/>
      </dsp:nvSpPr>
      <dsp:spPr>
        <a:xfrm>
          <a:off x="344630" y="132375"/>
          <a:ext cx="6892595" cy="370333"/>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經費的使用須與本研究計畫相關</a:t>
          </a:r>
        </a:p>
      </dsp:txBody>
      <dsp:txXfrm>
        <a:off x="362708" y="150453"/>
        <a:ext cx="6856439" cy="334177"/>
      </dsp:txXfrm>
    </dsp:sp>
    <dsp:sp modelId="{EB555922-0985-49C8-B662-59A8E4CA8E29}">
      <dsp:nvSpPr>
        <dsp:cNvPr id="0" name=""/>
        <dsp:cNvSpPr/>
      </dsp:nvSpPr>
      <dsp:spPr>
        <a:xfrm>
          <a:off x="0" y="836658"/>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8A757FF-425A-495B-8D13-ECC2EBB8972D}">
      <dsp:nvSpPr>
        <dsp:cNvPr id="0" name=""/>
        <dsp:cNvSpPr/>
      </dsp:nvSpPr>
      <dsp:spPr>
        <a:xfrm>
          <a:off x="334090" y="667857"/>
          <a:ext cx="6904909" cy="354240"/>
        </a:xfrm>
        <a:prstGeom prst="roundRect">
          <a:avLst/>
        </a:prstGeom>
        <a:solidFill>
          <a:schemeClr val="accent3">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各項支出在執行期限內並符合相關標準</a:t>
          </a:r>
        </a:p>
      </dsp:txBody>
      <dsp:txXfrm>
        <a:off x="351383" y="685150"/>
        <a:ext cx="6870323" cy="319654"/>
      </dsp:txXfrm>
    </dsp:sp>
    <dsp:sp modelId="{E284B2FF-576F-4551-BCED-75F9EE70B4E9}">
      <dsp:nvSpPr>
        <dsp:cNvPr id="0" name=""/>
        <dsp:cNvSpPr/>
      </dsp:nvSpPr>
      <dsp:spPr>
        <a:xfrm>
          <a:off x="0" y="1405915"/>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5EBF7A9-FCE1-4582-B964-50B376E63BDF}">
      <dsp:nvSpPr>
        <dsp:cNvPr id="0" name=""/>
        <dsp:cNvSpPr/>
      </dsp:nvSpPr>
      <dsp:spPr>
        <a:xfrm>
          <a:off x="334090" y="1237112"/>
          <a:ext cx="6904909" cy="354240"/>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抬頭為「淡江大學學校財團法人淡江大學」</a:t>
          </a:r>
        </a:p>
      </dsp:txBody>
      <dsp:txXfrm>
        <a:off x="351383" y="1254405"/>
        <a:ext cx="6870323" cy="319654"/>
      </dsp:txXfrm>
    </dsp:sp>
    <dsp:sp modelId="{45ECC0CE-9CD4-463B-88D7-814AEE2C3625}">
      <dsp:nvSpPr>
        <dsp:cNvPr id="0" name=""/>
        <dsp:cNvSpPr/>
      </dsp:nvSpPr>
      <dsp:spPr>
        <a:xfrm>
          <a:off x="0" y="2058300"/>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17A00E0-BD25-45E2-A2F4-12A1024F0905}">
      <dsp:nvSpPr>
        <dsp:cNvPr id="0" name=""/>
        <dsp:cNvSpPr/>
      </dsp:nvSpPr>
      <dsp:spPr>
        <a:xfrm>
          <a:off x="346404" y="1830537"/>
          <a:ext cx="6892595" cy="3542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t>確認</a:t>
          </a:r>
          <a:r>
            <a:rPr lang="en-US" altLang="zh-TW" sz="2400" kern="1200" dirty="0"/>
            <a:t>_</a:t>
          </a:r>
          <a:r>
            <a:rPr lang="zh-TW" altLang="en-US" sz="2400" kern="1200" dirty="0"/>
            <a:t>憑證內容完整</a:t>
          </a:r>
          <a:r>
            <a:rPr lang="en-US" altLang="zh-TW" sz="2400" kern="1200" dirty="0"/>
            <a:t>(</a:t>
          </a:r>
          <a:r>
            <a:rPr lang="zh-TW" altLang="en-US" sz="2400" kern="1200" dirty="0"/>
            <a:t>統稱補明細，中文品名</a:t>
          </a:r>
          <a:r>
            <a:rPr lang="en-US" altLang="zh-TW" sz="2400" kern="1200" dirty="0"/>
            <a:t>)</a:t>
          </a:r>
          <a:endParaRPr lang="zh-TW" altLang="en-US" sz="2400" kern="1200" dirty="0"/>
        </a:p>
      </dsp:txBody>
      <dsp:txXfrm>
        <a:off x="363697" y="1847830"/>
        <a:ext cx="6858009" cy="319654"/>
      </dsp:txXfrm>
    </dsp:sp>
    <dsp:sp modelId="{4FD26553-7C6E-4A2C-A372-03C9D83F85C0}">
      <dsp:nvSpPr>
        <dsp:cNvPr id="0" name=""/>
        <dsp:cNvSpPr/>
      </dsp:nvSpPr>
      <dsp:spPr>
        <a:xfrm>
          <a:off x="0" y="250286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2CB3729-9133-47D0-B58C-D1C3777A81E5}">
      <dsp:nvSpPr>
        <dsp:cNvPr id="0" name=""/>
        <dsp:cNvSpPr/>
      </dsp:nvSpPr>
      <dsp:spPr>
        <a:xfrm>
          <a:off x="344630" y="2325749"/>
          <a:ext cx="6892595" cy="354240"/>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憑證附件完整</a:t>
          </a:r>
          <a:r>
            <a:rPr lang="en-US" altLang="zh-TW" sz="2400" kern="1200" dirty="0">
              <a:latin typeface="微軟正黑體" pitchFamily="34" charset="-120"/>
              <a:ea typeface="微軟正黑體" pitchFamily="34" charset="-120"/>
            </a:rPr>
            <a:t>(</a:t>
          </a:r>
          <a:r>
            <a:rPr lang="zh-TW" altLang="en-US" sz="2400" kern="1200" dirty="0">
              <a:latin typeface="微軟正黑體" pitchFamily="34" charset="-120"/>
              <a:ea typeface="微軟正黑體" pitchFamily="34" charset="-120"/>
            </a:rPr>
            <a:t>佐證資料、請購單、保管單</a:t>
          </a:r>
          <a:r>
            <a:rPr lang="en-US" altLang="zh-TW" sz="2400" kern="1200" dirty="0">
              <a:latin typeface="微軟正黑體" pitchFamily="34" charset="-120"/>
              <a:ea typeface="微軟正黑體" pitchFamily="34" charset="-120"/>
            </a:rPr>
            <a:t>)</a:t>
          </a:r>
          <a:endParaRPr lang="zh-TW" altLang="en-US" sz="2400" kern="1200" dirty="0"/>
        </a:p>
      </dsp:txBody>
      <dsp:txXfrm>
        <a:off x="361923" y="2343042"/>
        <a:ext cx="6858009" cy="319654"/>
      </dsp:txXfrm>
    </dsp:sp>
    <dsp:sp modelId="{701164C2-B236-4C77-B525-C4A5EFA72607}">
      <dsp:nvSpPr>
        <dsp:cNvPr id="0" name=""/>
        <dsp:cNvSpPr/>
      </dsp:nvSpPr>
      <dsp:spPr>
        <a:xfrm>
          <a:off x="0" y="304718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2478285-B60D-4963-868D-32BF9B4AEAFE}">
      <dsp:nvSpPr>
        <dsp:cNvPr id="0" name=""/>
        <dsp:cNvSpPr/>
      </dsp:nvSpPr>
      <dsp:spPr>
        <a:xfrm>
          <a:off x="344630" y="2870069"/>
          <a:ext cx="6892595" cy="354240"/>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t>確認</a:t>
          </a:r>
          <a:r>
            <a:rPr lang="en-US" altLang="zh-TW" sz="2400" kern="1200" dirty="0"/>
            <a:t>_</a:t>
          </a:r>
          <a:r>
            <a:rPr lang="zh-TW" altLang="en-US" sz="2400" kern="1200" dirty="0"/>
            <a:t>憑證未重複報支</a:t>
          </a:r>
          <a:r>
            <a:rPr lang="en-US" altLang="zh-TW" sz="2400" kern="1200" dirty="0"/>
            <a:t>(</a:t>
          </a:r>
          <a:r>
            <a:rPr lang="zh-TW" altLang="en-US" sz="2400" kern="1200" dirty="0"/>
            <a:t>列印式單據先切結、簽名</a:t>
          </a:r>
          <a:r>
            <a:rPr lang="en-US" altLang="zh-TW" sz="2400" kern="1200" dirty="0"/>
            <a:t>)</a:t>
          </a:r>
          <a:endParaRPr lang="zh-TW" altLang="en-US" sz="2400" kern="1200" dirty="0"/>
        </a:p>
      </dsp:txBody>
      <dsp:txXfrm>
        <a:off x="361923" y="2887362"/>
        <a:ext cx="6858009" cy="319654"/>
      </dsp:txXfrm>
    </dsp:sp>
    <dsp:sp modelId="{057168BC-D8D8-4654-AD76-66162C048BBD}">
      <dsp:nvSpPr>
        <dsp:cNvPr id="0" name=""/>
        <dsp:cNvSpPr/>
      </dsp:nvSpPr>
      <dsp:spPr>
        <a:xfrm>
          <a:off x="0" y="359150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7E91E07-0D96-4D02-94FB-75AEFAE51D8F}">
      <dsp:nvSpPr>
        <dsp:cNvPr id="0" name=""/>
        <dsp:cNvSpPr/>
      </dsp:nvSpPr>
      <dsp:spPr>
        <a:xfrm>
          <a:off x="344630" y="3414389"/>
          <a:ext cx="6892595" cy="354240"/>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人員簽章及簽註日期</a:t>
          </a:r>
          <a:r>
            <a:rPr lang="en-US" altLang="zh-TW" sz="2400" kern="1200" dirty="0">
              <a:latin typeface="微軟正黑體" pitchFamily="34" charset="-120"/>
              <a:ea typeface="微軟正黑體" pitchFamily="34" charset="-120"/>
            </a:rPr>
            <a:t>(</a:t>
          </a:r>
          <a:r>
            <a:rPr lang="zh-TW" altLang="en-US" sz="2400" kern="1200" dirty="0">
              <a:latin typeface="微軟正黑體" pitchFamily="34" charset="-120"/>
              <a:ea typeface="微軟正黑體" pitchFamily="34" charset="-120"/>
            </a:rPr>
            <a:t>經辦、點驗須不同人</a:t>
          </a:r>
          <a:r>
            <a:rPr lang="en-US" altLang="zh-TW" sz="2400" kern="1200" dirty="0">
              <a:latin typeface="微軟正黑體" pitchFamily="34" charset="-120"/>
              <a:ea typeface="微軟正黑體" pitchFamily="34" charset="-120"/>
            </a:rPr>
            <a:t>)</a:t>
          </a:r>
        </a:p>
      </dsp:txBody>
      <dsp:txXfrm>
        <a:off x="361923" y="3431682"/>
        <a:ext cx="6858009" cy="319654"/>
      </dsp:txXfrm>
    </dsp:sp>
    <dsp:sp modelId="{452B965C-DC30-4673-BCC3-4B72A4B47FC8}">
      <dsp:nvSpPr>
        <dsp:cNvPr id="0" name=""/>
        <dsp:cNvSpPr/>
      </dsp:nvSpPr>
      <dsp:spPr>
        <a:xfrm>
          <a:off x="0" y="413582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5D2A7E9-3864-4E68-A135-397A05903018}">
      <dsp:nvSpPr>
        <dsp:cNvPr id="0" name=""/>
        <dsp:cNvSpPr/>
      </dsp:nvSpPr>
      <dsp:spPr>
        <a:xfrm>
          <a:off x="363932" y="3983647"/>
          <a:ext cx="6874719" cy="354240"/>
        </a:xfrm>
        <a:prstGeom prst="roundRect">
          <a:avLst/>
        </a:prstGeom>
        <a:solidFill>
          <a:schemeClr val="accent3">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有保管單須先送「資產組」簽核</a:t>
          </a:r>
        </a:p>
      </dsp:txBody>
      <dsp:txXfrm>
        <a:off x="381225" y="4000940"/>
        <a:ext cx="6840133" cy="319654"/>
      </dsp:txXfrm>
    </dsp:sp>
    <dsp:sp modelId="{3C75A07A-DC1A-492D-9E87-BBF7B65333E3}">
      <dsp:nvSpPr>
        <dsp:cNvPr id="0" name=""/>
        <dsp:cNvSpPr/>
      </dsp:nvSpPr>
      <dsp:spPr>
        <a:xfrm>
          <a:off x="0" y="468014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CC870B2-5A39-40A0-9BF3-422CE6CD2FC1}">
      <dsp:nvSpPr>
        <dsp:cNvPr id="0" name=""/>
        <dsp:cNvSpPr/>
      </dsp:nvSpPr>
      <dsp:spPr>
        <a:xfrm>
          <a:off x="344630" y="4503029"/>
          <a:ext cx="6892595" cy="3542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有人員出差先送「研發處或人資處」簽核</a:t>
          </a:r>
        </a:p>
      </dsp:txBody>
      <dsp:txXfrm>
        <a:off x="361923" y="4520322"/>
        <a:ext cx="6858009" cy="31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2D73B-098C-4105-B872-A3798D5D2C1B}">
      <dsp:nvSpPr>
        <dsp:cNvPr id="0" name=""/>
        <dsp:cNvSpPr/>
      </dsp:nvSpPr>
      <dsp:spPr>
        <a:xfrm>
          <a:off x="0" y="32558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31A869C-64E3-4359-B3B8-FD672D08E201}">
      <dsp:nvSpPr>
        <dsp:cNvPr id="0" name=""/>
        <dsp:cNvSpPr/>
      </dsp:nvSpPr>
      <dsp:spPr>
        <a:xfrm>
          <a:off x="344630" y="124061"/>
          <a:ext cx="6892595" cy="370333"/>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經費來源</a:t>
          </a:r>
          <a:r>
            <a:rPr lang="en-US" altLang="zh-TW" sz="2400" kern="1200" dirty="0">
              <a:latin typeface="微軟正黑體" pitchFamily="34" charset="-120"/>
              <a:ea typeface="微軟正黑體" pitchFamily="34" charset="-120"/>
            </a:rPr>
            <a:t>(</a:t>
          </a:r>
          <a:r>
            <a:rPr lang="zh-TW" altLang="en-US" sz="2400" kern="1200" dirty="0">
              <a:latin typeface="微軟正黑體" pitchFamily="34" charset="-120"/>
              <a:ea typeface="微軟正黑體" pitchFamily="34" charset="-120"/>
            </a:rPr>
            <a:t>國科會或其他：教育部、產學案</a:t>
          </a:r>
          <a:r>
            <a:rPr lang="en-US" altLang="zh-TW" sz="2400" kern="1200" dirty="0">
              <a:latin typeface="微軟正黑體" pitchFamily="34" charset="-120"/>
              <a:ea typeface="微軟正黑體" pitchFamily="34" charset="-120"/>
            </a:rPr>
            <a:t>)</a:t>
          </a:r>
          <a:endParaRPr lang="zh-TW" altLang="en-US" sz="2400" kern="1200" dirty="0">
            <a:latin typeface="微軟正黑體" pitchFamily="34" charset="-120"/>
            <a:ea typeface="微軟正黑體" pitchFamily="34" charset="-120"/>
          </a:endParaRPr>
        </a:p>
      </dsp:txBody>
      <dsp:txXfrm>
        <a:off x="362708" y="142139"/>
        <a:ext cx="6856439" cy="334177"/>
      </dsp:txXfrm>
    </dsp:sp>
    <dsp:sp modelId="{EB555922-0985-49C8-B662-59A8E4CA8E29}">
      <dsp:nvSpPr>
        <dsp:cNvPr id="0" name=""/>
        <dsp:cNvSpPr/>
      </dsp:nvSpPr>
      <dsp:spPr>
        <a:xfrm>
          <a:off x="0" y="86990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8A757FF-425A-495B-8D13-ECC2EBB8972D}">
      <dsp:nvSpPr>
        <dsp:cNvPr id="0" name=""/>
        <dsp:cNvSpPr/>
      </dsp:nvSpPr>
      <dsp:spPr>
        <a:xfrm>
          <a:off x="344630" y="692789"/>
          <a:ext cx="6892595" cy="354240"/>
        </a:xfrm>
        <a:prstGeom prst="roundRect">
          <a:avLst/>
        </a:prstGeom>
        <a:solidFill>
          <a:schemeClr val="accent3">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核定項目</a:t>
          </a:r>
          <a:r>
            <a:rPr lang="en-US" altLang="zh-TW" sz="2400" kern="1200" dirty="0">
              <a:latin typeface="微軟正黑體" pitchFamily="34" charset="-120"/>
              <a:ea typeface="微軟正黑體" pitchFamily="34" charset="-120"/>
            </a:rPr>
            <a:t>(</a:t>
          </a:r>
          <a:r>
            <a:rPr lang="zh-TW" altLang="en-US" sz="2400" kern="1200" dirty="0">
              <a:latin typeface="微軟正黑體" pitchFamily="34" charset="-120"/>
              <a:ea typeface="微軟正黑體" pitchFamily="34" charset="-120"/>
            </a:rPr>
            <a:t>業務費、研究設備費</a:t>
          </a:r>
          <a:r>
            <a:rPr lang="en-US" altLang="zh-TW" sz="2400" kern="1200" dirty="0">
              <a:latin typeface="微軟正黑體" pitchFamily="34" charset="-120"/>
              <a:ea typeface="微軟正黑體" pitchFamily="34" charset="-120"/>
            </a:rPr>
            <a:t>)</a:t>
          </a:r>
          <a:endParaRPr lang="zh-TW" altLang="en-US" sz="2400" kern="1200" dirty="0">
            <a:latin typeface="微軟正黑體" pitchFamily="34" charset="-120"/>
            <a:ea typeface="微軟正黑體" pitchFamily="34" charset="-120"/>
          </a:endParaRPr>
        </a:p>
      </dsp:txBody>
      <dsp:txXfrm>
        <a:off x="361923" y="710082"/>
        <a:ext cx="6858009" cy="319654"/>
      </dsp:txXfrm>
    </dsp:sp>
    <dsp:sp modelId="{E284B2FF-576F-4551-BCED-75F9EE70B4E9}">
      <dsp:nvSpPr>
        <dsp:cNvPr id="0" name=""/>
        <dsp:cNvSpPr/>
      </dsp:nvSpPr>
      <dsp:spPr>
        <a:xfrm>
          <a:off x="0" y="141422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5EBF7A9-FCE1-4582-B964-50B376E63BDF}">
      <dsp:nvSpPr>
        <dsp:cNvPr id="0" name=""/>
        <dsp:cNvSpPr/>
      </dsp:nvSpPr>
      <dsp:spPr>
        <a:xfrm>
          <a:off x="346404" y="1228795"/>
          <a:ext cx="6892595" cy="354240"/>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研究設備是否列於核定清單或經核定購置</a:t>
          </a:r>
        </a:p>
      </dsp:txBody>
      <dsp:txXfrm>
        <a:off x="363697" y="1246088"/>
        <a:ext cx="6858009" cy="319654"/>
      </dsp:txXfrm>
    </dsp:sp>
    <dsp:sp modelId="{45ECC0CE-9CD4-463B-88D7-814AEE2C3625}">
      <dsp:nvSpPr>
        <dsp:cNvPr id="0" name=""/>
        <dsp:cNvSpPr/>
      </dsp:nvSpPr>
      <dsp:spPr>
        <a:xfrm>
          <a:off x="0" y="195854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17A00E0-BD25-45E2-A2F4-12A1024F0905}">
      <dsp:nvSpPr>
        <dsp:cNvPr id="0" name=""/>
        <dsp:cNvSpPr/>
      </dsp:nvSpPr>
      <dsp:spPr>
        <a:xfrm>
          <a:off x="322456" y="1739097"/>
          <a:ext cx="6892595" cy="3542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t>確認</a:t>
          </a:r>
          <a:r>
            <a:rPr lang="en-US" altLang="zh-TW" sz="2400" kern="1200" dirty="0"/>
            <a:t>_</a:t>
          </a:r>
          <a:r>
            <a:rPr lang="zh-TW" altLang="en-US" sz="2400" kern="1200" dirty="0"/>
            <a:t>請購流程</a:t>
          </a:r>
          <a:r>
            <a:rPr lang="en-US" altLang="zh-TW" sz="2400" kern="1200" dirty="0"/>
            <a:t>(</a:t>
          </a:r>
          <a:r>
            <a:rPr lang="zh-TW" altLang="en-US" sz="2400" kern="1200" dirty="0"/>
            <a:t>單價</a:t>
          </a:r>
          <a:r>
            <a:rPr lang="en-US" altLang="zh-TW" sz="2400" kern="1200" dirty="0"/>
            <a:t>1</a:t>
          </a:r>
          <a:r>
            <a:rPr lang="zh-TW" altLang="en-US" sz="2400" kern="1200" dirty="0"/>
            <a:t>萬以上、總價</a:t>
          </a:r>
          <a:r>
            <a:rPr lang="en-US" altLang="zh-TW" sz="2400" kern="1200" dirty="0"/>
            <a:t>1</a:t>
          </a:r>
          <a:r>
            <a:rPr lang="zh-TW" altLang="en-US" sz="2400" kern="1200" dirty="0"/>
            <a:t>萬或</a:t>
          </a:r>
          <a:r>
            <a:rPr lang="en-US" altLang="zh-TW" sz="2400" kern="1200" dirty="0"/>
            <a:t>10</a:t>
          </a:r>
          <a:r>
            <a:rPr lang="zh-TW" altLang="en-US" sz="2400" kern="1200" dirty="0"/>
            <a:t>萬</a:t>
          </a:r>
          <a:r>
            <a:rPr lang="zh-TW" altLang="en-US" sz="2400" kern="1200" dirty="0">
              <a:sym typeface="Symbol" panose="05050102010706020507" pitchFamily="18" charset="2"/>
            </a:rPr>
            <a:t></a:t>
          </a:r>
          <a:r>
            <a:rPr lang="en-US" altLang="zh-TW" sz="2400" kern="1200" dirty="0"/>
            <a:t>)</a:t>
          </a:r>
          <a:endParaRPr lang="zh-TW" altLang="en-US" sz="2400" kern="1200" dirty="0"/>
        </a:p>
      </dsp:txBody>
      <dsp:txXfrm>
        <a:off x="339749" y="1756390"/>
        <a:ext cx="6858009" cy="319654"/>
      </dsp:txXfrm>
    </dsp:sp>
    <dsp:sp modelId="{4FD26553-7C6E-4A2C-A372-03C9D83F85C0}">
      <dsp:nvSpPr>
        <dsp:cNvPr id="0" name=""/>
        <dsp:cNvSpPr/>
      </dsp:nvSpPr>
      <dsp:spPr>
        <a:xfrm>
          <a:off x="0" y="250286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2CB3729-9133-47D0-B58C-D1C3777A81E5}">
      <dsp:nvSpPr>
        <dsp:cNvPr id="0" name=""/>
        <dsp:cNvSpPr/>
      </dsp:nvSpPr>
      <dsp:spPr>
        <a:xfrm>
          <a:off x="344630" y="2325749"/>
          <a:ext cx="6892595" cy="354240"/>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檢附</a:t>
          </a:r>
          <a:r>
            <a:rPr lang="en-US" altLang="zh-TW" sz="2400" kern="1200" dirty="0">
              <a:latin typeface="微軟正黑體" pitchFamily="34" charset="-120"/>
              <a:ea typeface="微軟正黑體" pitchFamily="34" charset="-120"/>
            </a:rPr>
            <a:t>3</a:t>
          </a:r>
          <a:r>
            <a:rPr lang="zh-TW" altLang="en-US" sz="2400" kern="1200" dirty="0">
              <a:latin typeface="微軟正黑體" pitchFamily="34" charset="-120"/>
              <a:ea typeface="微軟正黑體" pitchFamily="34" charset="-120"/>
            </a:rPr>
            <a:t>家報價單或獨家報價說明</a:t>
          </a:r>
          <a:endParaRPr lang="zh-TW" altLang="en-US" sz="2400" kern="1200" dirty="0"/>
        </a:p>
      </dsp:txBody>
      <dsp:txXfrm>
        <a:off x="361923" y="2343042"/>
        <a:ext cx="6858009" cy="319654"/>
      </dsp:txXfrm>
    </dsp:sp>
    <dsp:sp modelId="{701164C2-B236-4C77-B525-C4A5EFA72607}">
      <dsp:nvSpPr>
        <dsp:cNvPr id="0" name=""/>
        <dsp:cNvSpPr/>
      </dsp:nvSpPr>
      <dsp:spPr>
        <a:xfrm>
          <a:off x="0" y="304718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2478285-B60D-4963-868D-32BF9B4AEAFE}">
      <dsp:nvSpPr>
        <dsp:cNvPr id="0" name=""/>
        <dsp:cNvSpPr/>
      </dsp:nvSpPr>
      <dsp:spPr>
        <a:xfrm>
          <a:off x="344630" y="2870069"/>
          <a:ext cx="6892595" cy="354240"/>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t>確認</a:t>
          </a:r>
          <a:r>
            <a:rPr lang="en-US" altLang="zh-TW" sz="2400" kern="1200" dirty="0"/>
            <a:t>_</a:t>
          </a:r>
          <a:r>
            <a:rPr lang="zh-TW" altLang="en-US" sz="2400" kern="1200" dirty="0"/>
            <a:t>請購單以</a:t>
          </a:r>
          <a:r>
            <a:rPr lang="en-US" altLang="zh-TW" sz="2400" kern="1200" dirty="0"/>
            <a:t>OA</a:t>
          </a:r>
          <a:r>
            <a:rPr lang="zh-TW" altLang="en-US" sz="2400" kern="1200" dirty="0"/>
            <a:t>送收文追蹤流程傳送</a:t>
          </a:r>
        </a:p>
      </dsp:txBody>
      <dsp:txXfrm>
        <a:off x="361923" y="2887362"/>
        <a:ext cx="6858009" cy="319654"/>
      </dsp:txXfrm>
    </dsp:sp>
    <dsp:sp modelId="{057168BC-D8D8-4654-AD76-66162C048BBD}">
      <dsp:nvSpPr>
        <dsp:cNvPr id="0" name=""/>
        <dsp:cNvSpPr/>
      </dsp:nvSpPr>
      <dsp:spPr>
        <a:xfrm>
          <a:off x="0" y="359150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7E91E07-0D96-4D02-94FB-75AEFAE51D8F}">
      <dsp:nvSpPr>
        <dsp:cNvPr id="0" name=""/>
        <dsp:cNvSpPr/>
      </dsp:nvSpPr>
      <dsp:spPr>
        <a:xfrm>
          <a:off x="344630" y="3414389"/>
          <a:ext cx="6892595" cy="354240"/>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得標廠商並自行連絡廠商送貨</a:t>
          </a:r>
          <a:endParaRPr lang="en-US" altLang="zh-TW" sz="2400" kern="1200" dirty="0">
            <a:latin typeface="微軟正黑體" pitchFamily="34" charset="-120"/>
            <a:ea typeface="微軟正黑體" pitchFamily="34" charset="-120"/>
          </a:endParaRPr>
        </a:p>
      </dsp:txBody>
      <dsp:txXfrm>
        <a:off x="361923" y="3431682"/>
        <a:ext cx="6858009" cy="319654"/>
      </dsp:txXfrm>
    </dsp:sp>
    <dsp:sp modelId="{452B965C-DC30-4673-BCC3-4B72A4B47FC8}">
      <dsp:nvSpPr>
        <dsp:cNvPr id="0" name=""/>
        <dsp:cNvSpPr/>
      </dsp:nvSpPr>
      <dsp:spPr>
        <a:xfrm>
          <a:off x="0" y="413582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5D2A7E9-3864-4E68-A135-397A05903018}">
      <dsp:nvSpPr>
        <dsp:cNvPr id="0" name=""/>
        <dsp:cNvSpPr/>
      </dsp:nvSpPr>
      <dsp:spPr>
        <a:xfrm>
          <a:off x="344630" y="3958709"/>
          <a:ext cx="6892595" cy="354240"/>
        </a:xfrm>
        <a:prstGeom prst="roundRect">
          <a:avLst/>
        </a:prstGeom>
        <a:solidFill>
          <a:schemeClr val="accent3">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驗收無誤、發票經驗收人簽章及簽註日期</a:t>
          </a:r>
        </a:p>
      </dsp:txBody>
      <dsp:txXfrm>
        <a:off x="361923" y="3976002"/>
        <a:ext cx="6858009" cy="319654"/>
      </dsp:txXfrm>
    </dsp:sp>
    <dsp:sp modelId="{3C75A07A-DC1A-492D-9E87-BBF7B65333E3}">
      <dsp:nvSpPr>
        <dsp:cNvPr id="0" name=""/>
        <dsp:cNvSpPr/>
      </dsp:nvSpPr>
      <dsp:spPr>
        <a:xfrm>
          <a:off x="0" y="4680149"/>
          <a:ext cx="7239000" cy="3024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CC870B2-5A39-40A0-9BF3-422CE6CD2FC1}">
      <dsp:nvSpPr>
        <dsp:cNvPr id="0" name=""/>
        <dsp:cNvSpPr/>
      </dsp:nvSpPr>
      <dsp:spPr>
        <a:xfrm>
          <a:off x="344630" y="4503029"/>
          <a:ext cx="6892595" cy="35424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1532" tIns="0" rIns="191532" bIns="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itchFamily="34" charset="-120"/>
              <a:ea typeface="微軟正黑體" pitchFamily="34" charset="-120"/>
            </a:rPr>
            <a:t>確認</a:t>
          </a:r>
          <a:r>
            <a:rPr lang="en-US" altLang="zh-TW" sz="2400" kern="1200" dirty="0">
              <a:latin typeface="微軟正黑體" pitchFamily="34" charset="-120"/>
              <a:ea typeface="微軟正黑體" pitchFamily="34" charset="-120"/>
            </a:rPr>
            <a:t>_</a:t>
          </a:r>
          <a:r>
            <a:rPr lang="zh-TW" altLang="en-US" sz="2400" kern="1200" dirty="0">
              <a:latin typeface="微軟正黑體" pitchFamily="34" charset="-120"/>
              <a:ea typeface="微軟正黑體" pitchFamily="34" charset="-120"/>
            </a:rPr>
            <a:t>款項由學校逕付廠商</a:t>
          </a:r>
          <a:r>
            <a:rPr lang="en-US" altLang="zh-TW" sz="2400" kern="1200" dirty="0">
              <a:latin typeface="微軟正黑體" pitchFamily="34" charset="-120"/>
              <a:ea typeface="微軟正黑體" pitchFamily="34" charset="-120"/>
            </a:rPr>
            <a:t>(</a:t>
          </a:r>
          <a:r>
            <a:rPr lang="zh-TW" altLang="en-US" sz="2400" kern="1200" dirty="0">
              <a:latin typeface="微軟正黑體" pitchFamily="34" charset="-120"/>
              <a:ea typeface="微軟正黑體" pitchFamily="34" charset="-120"/>
            </a:rPr>
            <a:t>墊付核銷時須附說明</a:t>
          </a:r>
          <a:r>
            <a:rPr lang="en-US" altLang="zh-TW" sz="2400" kern="1200" dirty="0">
              <a:latin typeface="微軟正黑體" pitchFamily="34" charset="-120"/>
              <a:ea typeface="微軟正黑體" pitchFamily="34" charset="-120"/>
            </a:rPr>
            <a:t>)</a:t>
          </a:r>
          <a:endParaRPr lang="zh-TW" altLang="en-US" sz="2400" kern="1200" dirty="0">
            <a:latin typeface="微軟正黑體" pitchFamily="34" charset="-120"/>
            <a:ea typeface="微軟正黑體" pitchFamily="34" charset="-120"/>
          </a:endParaRPr>
        </a:p>
      </dsp:txBody>
      <dsp:txXfrm>
        <a:off x="361923" y="4520322"/>
        <a:ext cx="6858009" cy="319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6B5492-F3E5-4E3D-A748-41C51C84E81C}">
      <dsp:nvSpPr>
        <dsp:cNvPr id="0" name=""/>
        <dsp:cNvSpPr/>
      </dsp:nvSpPr>
      <dsp:spPr>
        <a:xfrm>
          <a:off x="5557" y="442638"/>
          <a:ext cx="1722823" cy="209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TW" altLang="en-US" sz="2000" b="1" u="sng" kern="1200" dirty="0"/>
            <a:t>計畫建檔</a:t>
          </a:r>
        </a:p>
        <a:p>
          <a:pPr marL="171450" lvl="1" indent="-171450" algn="l" defTabSz="711200">
            <a:lnSpc>
              <a:spcPct val="90000"/>
            </a:lnSpc>
            <a:spcBef>
              <a:spcPct val="0"/>
            </a:spcBef>
            <a:spcAft>
              <a:spcPct val="15000"/>
            </a:spcAft>
            <a:buChar char="•"/>
          </a:pPr>
          <a:r>
            <a:rPr lang="zh-TW" altLang="en-US" sz="1600" kern="1200" dirty="0"/>
            <a:t>由研發處統一編列計畫流水號</a:t>
          </a:r>
        </a:p>
      </dsp:txBody>
      <dsp:txXfrm>
        <a:off x="56017" y="493098"/>
        <a:ext cx="1621903" cy="1994228"/>
      </dsp:txXfrm>
    </dsp:sp>
    <dsp:sp modelId="{E5482369-516A-4DAA-A645-56A35EF3F92D}">
      <dsp:nvSpPr>
        <dsp:cNvPr id="0" name=""/>
        <dsp:cNvSpPr/>
      </dsp:nvSpPr>
      <dsp:spPr>
        <a:xfrm>
          <a:off x="1900663" y="1276582"/>
          <a:ext cx="365238" cy="42726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a:p>
      </dsp:txBody>
      <dsp:txXfrm>
        <a:off x="1900663" y="1362034"/>
        <a:ext cx="255667" cy="256356"/>
      </dsp:txXfrm>
    </dsp:sp>
    <dsp:sp modelId="{6436D852-EAED-4C3C-9078-14F0788AACDF}">
      <dsp:nvSpPr>
        <dsp:cNvPr id="0" name=""/>
        <dsp:cNvSpPr/>
      </dsp:nvSpPr>
      <dsp:spPr>
        <a:xfrm>
          <a:off x="2417510" y="442638"/>
          <a:ext cx="1722823" cy="209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TW" altLang="en-US" sz="2000" b="1" u="sng" kern="1200" dirty="0"/>
            <a:t>經費請款</a:t>
          </a:r>
        </a:p>
        <a:p>
          <a:pPr marL="171450" lvl="1" indent="-171450" algn="l" defTabSz="711200">
            <a:lnSpc>
              <a:spcPct val="90000"/>
            </a:lnSpc>
            <a:spcBef>
              <a:spcPct val="0"/>
            </a:spcBef>
            <a:spcAft>
              <a:spcPct val="15000"/>
            </a:spcAft>
            <a:buChar char="•"/>
          </a:pPr>
          <a:r>
            <a:rPr lang="zh-TW" altLang="en-US" sz="1600" kern="1200" dirty="0"/>
            <a:t>研發處申請收據並寄發委託單位</a:t>
          </a:r>
        </a:p>
      </dsp:txBody>
      <dsp:txXfrm>
        <a:off x="2467970" y="493098"/>
        <a:ext cx="1621903" cy="1994228"/>
      </dsp:txXfrm>
    </dsp:sp>
    <dsp:sp modelId="{C21AAF95-AD84-4EEC-B889-8E32E3F00CA4}">
      <dsp:nvSpPr>
        <dsp:cNvPr id="0" name=""/>
        <dsp:cNvSpPr/>
      </dsp:nvSpPr>
      <dsp:spPr>
        <a:xfrm>
          <a:off x="4312616" y="1276582"/>
          <a:ext cx="365238" cy="42726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a:p>
      </dsp:txBody>
      <dsp:txXfrm>
        <a:off x="4312616" y="1362034"/>
        <a:ext cx="255667" cy="256356"/>
      </dsp:txXfrm>
    </dsp:sp>
    <dsp:sp modelId="{E005F4A4-8548-4B5A-8646-1946C6E5650E}">
      <dsp:nvSpPr>
        <dsp:cNvPr id="0" name=""/>
        <dsp:cNvSpPr/>
      </dsp:nvSpPr>
      <dsp:spPr>
        <a:xfrm>
          <a:off x="4829463" y="442638"/>
          <a:ext cx="1722823" cy="209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TW" altLang="en-US" sz="2000" b="1" u="sng" kern="1200" dirty="0"/>
            <a:t>經費入校庫</a:t>
          </a:r>
        </a:p>
        <a:p>
          <a:pPr marL="171450" lvl="1" indent="-171450" algn="l" defTabSz="711200">
            <a:lnSpc>
              <a:spcPct val="90000"/>
            </a:lnSpc>
            <a:spcBef>
              <a:spcPct val="0"/>
            </a:spcBef>
            <a:spcAft>
              <a:spcPct val="15000"/>
            </a:spcAft>
            <a:buChar char="•"/>
          </a:pPr>
          <a:r>
            <a:rPr lang="zh-TW" altLang="en-US" sz="1600" kern="1200" dirty="0">
              <a:solidFill>
                <a:srgbClr val="FF0000"/>
              </a:solidFill>
              <a:latin typeface="Calibri"/>
              <a:ea typeface="微軟正黑體" panose="020B0604030504040204" pitchFamily="34" charset="-120"/>
              <a:cs typeface="+mn-cs"/>
            </a:rPr>
            <a:t>製作收入粘存單並檢附收據第</a:t>
          </a:r>
          <a:r>
            <a:rPr lang="en-US" altLang="zh-TW" sz="1600" kern="1200" dirty="0">
              <a:solidFill>
                <a:srgbClr val="FF0000"/>
              </a:solidFill>
              <a:latin typeface="Calibri"/>
              <a:ea typeface="微軟正黑體" panose="020B0604030504040204" pitchFamily="34" charset="-120"/>
              <a:cs typeface="+mn-cs"/>
            </a:rPr>
            <a:t>2</a:t>
          </a:r>
          <a:r>
            <a:rPr lang="zh-TW" altLang="en-US" sz="1600" kern="1200" dirty="0">
              <a:solidFill>
                <a:srgbClr val="FF0000"/>
              </a:solidFill>
              <a:latin typeface="Calibri"/>
              <a:ea typeface="微軟正黑體" panose="020B0604030504040204" pitchFamily="34" charset="-120"/>
              <a:cs typeface="+mn-cs"/>
            </a:rPr>
            <a:t>聯</a:t>
          </a:r>
          <a:r>
            <a:rPr lang="en-US" altLang="zh-TW" sz="1600" kern="1200" dirty="0">
              <a:solidFill>
                <a:srgbClr val="FF0000"/>
              </a:solidFill>
              <a:latin typeface="Calibri"/>
              <a:ea typeface="微軟正黑體" panose="020B0604030504040204" pitchFamily="34" charset="-120"/>
              <a:cs typeface="+mn-cs"/>
            </a:rPr>
            <a:t>(</a:t>
          </a:r>
          <a:r>
            <a:rPr lang="zh-TW" altLang="en-US" sz="1600" kern="1200" dirty="0">
              <a:solidFill>
                <a:srgbClr val="FF0000"/>
              </a:solidFill>
              <a:latin typeface="Calibri"/>
              <a:ea typeface="微軟正黑體" panose="020B0604030504040204" pitchFamily="34" charset="-120"/>
              <a:cs typeface="+mn-cs"/>
            </a:rPr>
            <a:t>如預開收據</a:t>
          </a:r>
        </a:p>
      </dsp:txBody>
      <dsp:txXfrm>
        <a:off x="4879923" y="493098"/>
        <a:ext cx="1621903" cy="1994228"/>
      </dsp:txXfrm>
    </dsp:sp>
    <dsp:sp modelId="{25C5DDB5-FC7A-40CF-A97F-42845DA9D6AF}">
      <dsp:nvSpPr>
        <dsp:cNvPr id="0" name=""/>
        <dsp:cNvSpPr/>
      </dsp:nvSpPr>
      <dsp:spPr>
        <a:xfrm>
          <a:off x="6724569" y="1276582"/>
          <a:ext cx="365238" cy="42726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a:p>
      </dsp:txBody>
      <dsp:txXfrm>
        <a:off x="6724569" y="1362034"/>
        <a:ext cx="255667" cy="256356"/>
      </dsp:txXfrm>
    </dsp:sp>
    <dsp:sp modelId="{9DC91AFA-E09B-4E38-8D88-858517E6DCC0}">
      <dsp:nvSpPr>
        <dsp:cNvPr id="0" name=""/>
        <dsp:cNvSpPr/>
      </dsp:nvSpPr>
      <dsp:spPr>
        <a:xfrm>
          <a:off x="7241416" y="442638"/>
          <a:ext cx="1722823" cy="209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TW" altLang="en-US" sz="2000" b="1" u="sng" kern="1200" dirty="0"/>
            <a:t>經費核銷</a:t>
          </a:r>
        </a:p>
        <a:p>
          <a:pPr marL="171450" lvl="1" indent="-171450" algn="l" defTabSz="711200">
            <a:lnSpc>
              <a:spcPct val="90000"/>
            </a:lnSpc>
            <a:spcBef>
              <a:spcPct val="0"/>
            </a:spcBef>
            <a:spcAft>
              <a:spcPct val="15000"/>
            </a:spcAft>
            <a:buChar char="•"/>
          </a:pPr>
          <a:r>
            <a:rPr lang="zh-TW" altLang="en-US" sz="1600" b="0" kern="1200" dirty="0"/>
            <a:t>單位製作</a:t>
          </a:r>
          <a:r>
            <a:rPr lang="zh-TW" altLang="en-US" sz="1600" kern="1200" dirty="0"/>
            <a:t>粘</a:t>
          </a:r>
          <a:r>
            <a:rPr lang="zh-TW" altLang="en-US" sz="1600" b="0" kern="1200" dirty="0"/>
            <a:t>存單並檢附相關附件送至財務處</a:t>
          </a:r>
          <a:endParaRPr lang="zh-TW" altLang="en-US" sz="1600" kern="1200" dirty="0"/>
        </a:p>
      </dsp:txBody>
      <dsp:txXfrm>
        <a:off x="7291876" y="493098"/>
        <a:ext cx="1621903" cy="1994228"/>
      </dsp:txXfrm>
    </dsp:sp>
    <dsp:sp modelId="{F83ABE49-8A93-4700-B495-76438C3AD9C4}">
      <dsp:nvSpPr>
        <dsp:cNvPr id="0" name=""/>
        <dsp:cNvSpPr/>
      </dsp:nvSpPr>
      <dsp:spPr>
        <a:xfrm>
          <a:off x="9136521" y="1276582"/>
          <a:ext cx="365238" cy="427260"/>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a:p>
      </dsp:txBody>
      <dsp:txXfrm>
        <a:off x="9136521" y="1362034"/>
        <a:ext cx="255667" cy="256356"/>
      </dsp:txXfrm>
    </dsp:sp>
    <dsp:sp modelId="{8C2CE318-3889-431C-9728-4E54CAC61C1B}">
      <dsp:nvSpPr>
        <dsp:cNvPr id="0" name=""/>
        <dsp:cNvSpPr/>
      </dsp:nvSpPr>
      <dsp:spPr>
        <a:xfrm>
          <a:off x="9653369" y="442638"/>
          <a:ext cx="1722823" cy="209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zh-TW" altLang="en-US" sz="2000" b="1" u="sng" kern="1200" dirty="0"/>
            <a:t>結案</a:t>
          </a:r>
        </a:p>
        <a:p>
          <a:pPr marL="171450" lvl="1" indent="-171450" algn="l" defTabSz="711200">
            <a:lnSpc>
              <a:spcPct val="90000"/>
            </a:lnSpc>
            <a:spcBef>
              <a:spcPct val="0"/>
            </a:spcBef>
            <a:spcAft>
              <a:spcPct val="15000"/>
            </a:spcAft>
            <a:buChar char="•"/>
          </a:pPr>
          <a:r>
            <a:rPr lang="zh-TW" altLang="en-US" sz="1600" kern="1200" dirty="0"/>
            <a:t>向研發處申請結案相關作業</a:t>
          </a:r>
        </a:p>
      </dsp:txBody>
      <dsp:txXfrm>
        <a:off x="9703829" y="493098"/>
        <a:ext cx="1621903" cy="19942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CCB1-60FF-4CBB-99C4-7E991FAA2387}">
      <dsp:nvSpPr>
        <dsp:cNvPr id="0" name=""/>
        <dsp:cNvSpPr/>
      </dsp:nvSpPr>
      <dsp:spPr>
        <a:xfrm>
          <a:off x="151028" y="213842"/>
          <a:ext cx="2268130" cy="534196"/>
        </a:xfrm>
        <a:prstGeom prst="rect">
          <a:avLst/>
        </a:prstGeom>
        <a:solidFill>
          <a:schemeClr val="accent1">
            <a:hueOff val="0"/>
            <a:satOff val="0"/>
            <a:lumOff val="0"/>
            <a:alphaOff val="0"/>
          </a:schemeClr>
        </a:solidFill>
        <a:ln w="127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 教育部會計處 </a:t>
          </a:r>
        </a:p>
      </dsp:txBody>
      <dsp:txXfrm>
        <a:off x="151028" y="213842"/>
        <a:ext cx="2268130" cy="534196"/>
      </dsp:txXfrm>
    </dsp:sp>
    <dsp:sp modelId="{84574BBC-4206-4212-A8A8-B2210CB8953F}">
      <dsp:nvSpPr>
        <dsp:cNvPr id="0" name=""/>
        <dsp:cNvSpPr/>
      </dsp:nvSpPr>
      <dsp:spPr>
        <a:xfrm>
          <a:off x="2552221" y="228165"/>
          <a:ext cx="1404769" cy="552687"/>
        </a:xfrm>
        <a:prstGeom prst="rect">
          <a:avLst/>
        </a:prstGeom>
        <a:solidFill>
          <a:schemeClr val="accent1">
            <a:hueOff val="0"/>
            <a:satOff val="0"/>
            <a:lumOff val="0"/>
            <a:alphaOff val="0"/>
          </a:schemeClr>
        </a:solidFill>
        <a:ln w="127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國科會</a:t>
          </a:r>
        </a:p>
      </dsp:txBody>
      <dsp:txXfrm>
        <a:off x="2552221" y="228165"/>
        <a:ext cx="1404769" cy="552687"/>
      </dsp:txXfrm>
    </dsp:sp>
    <dsp:sp modelId="{986E2C76-6E6E-4A29-9E7A-919C57826C39}">
      <dsp:nvSpPr>
        <dsp:cNvPr id="0" name=""/>
        <dsp:cNvSpPr/>
      </dsp:nvSpPr>
      <dsp:spPr>
        <a:xfrm>
          <a:off x="4107989" y="223731"/>
          <a:ext cx="2259415" cy="534196"/>
        </a:xfrm>
        <a:prstGeom prst="rect">
          <a:avLst/>
        </a:prstGeom>
        <a:solidFill>
          <a:schemeClr val="accent1">
            <a:hueOff val="0"/>
            <a:satOff val="0"/>
            <a:lumOff val="0"/>
            <a:alphaOff val="0"/>
          </a:schemeClr>
        </a:solidFill>
        <a:ln w="127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行政院主計總處</a:t>
          </a:r>
        </a:p>
      </dsp:txBody>
      <dsp:txXfrm>
        <a:off x="4107989" y="223731"/>
        <a:ext cx="2259415" cy="534196"/>
      </dsp:txXfrm>
    </dsp:sp>
    <dsp:sp modelId="{9A3E53FA-FCB3-4907-BCF9-B0386A022ADA}">
      <dsp:nvSpPr>
        <dsp:cNvPr id="0" name=""/>
        <dsp:cNvSpPr/>
      </dsp:nvSpPr>
      <dsp:spPr>
        <a:xfrm>
          <a:off x="6530591" y="237410"/>
          <a:ext cx="1891045" cy="534196"/>
        </a:xfrm>
        <a:prstGeom prst="rect">
          <a:avLst/>
        </a:prstGeom>
        <a:solidFill>
          <a:schemeClr val="accent1">
            <a:hueOff val="0"/>
            <a:satOff val="0"/>
            <a:lumOff val="0"/>
            <a:alphaOff val="0"/>
          </a:schemeClr>
        </a:solidFill>
        <a:ln w="127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全國法規資料庫</a:t>
          </a:r>
        </a:p>
      </dsp:txBody>
      <dsp:txXfrm>
        <a:off x="6530591" y="237410"/>
        <a:ext cx="1891045" cy="53419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659" cy="498134"/>
          </a:xfrm>
          <a:prstGeom prst="rect">
            <a:avLst/>
          </a:prstGeom>
        </p:spPr>
        <p:txBody>
          <a:bodyPr vert="horz" lIns="91547" tIns="45774" rIns="91547" bIns="45774" rtlCol="0"/>
          <a:lstStyle>
            <a:lvl1pPr algn="l" latinLnBrk="0">
              <a:defRPr lang="zh-TW" sz="1300"/>
            </a:lvl1pPr>
          </a:lstStyle>
          <a:p>
            <a:r>
              <a:rPr lang="zh-TW" altLang="en-US"/>
              <a:t>網頁資源</a:t>
            </a:r>
            <a:endParaRPr lang="zh-TW"/>
          </a:p>
        </p:txBody>
      </p:sp>
      <p:sp>
        <p:nvSpPr>
          <p:cNvPr id="3" name="日期版面配置區 2"/>
          <p:cNvSpPr>
            <a:spLocks noGrp="1"/>
          </p:cNvSpPr>
          <p:nvPr>
            <p:ph type="dt" sz="quarter" idx="1"/>
          </p:nvPr>
        </p:nvSpPr>
        <p:spPr>
          <a:xfrm>
            <a:off x="3850443" y="2"/>
            <a:ext cx="2945659" cy="498134"/>
          </a:xfrm>
          <a:prstGeom prst="rect">
            <a:avLst/>
          </a:prstGeom>
        </p:spPr>
        <p:txBody>
          <a:bodyPr vert="horz" lIns="91547" tIns="45774" rIns="91547" bIns="45774" rtlCol="0"/>
          <a:lstStyle>
            <a:lvl1pPr algn="r" latinLnBrk="0">
              <a:defRPr lang="zh-TW" sz="1300"/>
            </a:lvl1pPr>
          </a:lstStyle>
          <a:p>
            <a:r>
              <a:rPr lang="en-US" altLang="zh-TW"/>
              <a:t>2017/12/26</a:t>
            </a:r>
            <a:endParaRPr lang="zh-TW"/>
          </a:p>
        </p:txBody>
      </p:sp>
      <p:sp>
        <p:nvSpPr>
          <p:cNvPr id="4" name="頁尾版面配置區 3"/>
          <p:cNvSpPr>
            <a:spLocks noGrp="1"/>
          </p:cNvSpPr>
          <p:nvPr>
            <p:ph type="ftr" sz="quarter" idx="2"/>
          </p:nvPr>
        </p:nvSpPr>
        <p:spPr>
          <a:xfrm>
            <a:off x="1" y="9430092"/>
            <a:ext cx="2945659" cy="498133"/>
          </a:xfrm>
          <a:prstGeom prst="rect">
            <a:avLst/>
          </a:prstGeom>
        </p:spPr>
        <p:txBody>
          <a:bodyPr vert="horz" lIns="91547" tIns="45774" rIns="91547" bIns="45774" rtlCol="0" anchor="b"/>
          <a:lstStyle>
            <a:lvl1pPr algn="l" latinLnBrk="0">
              <a:defRPr lang="zh-TW" sz="1300"/>
            </a:lvl1pPr>
          </a:lstStyle>
          <a:p>
            <a:endParaRPr lang="zh-TW"/>
          </a:p>
        </p:txBody>
      </p:sp>
      <p:sp>
        <p:nvSpPr>
          <p:cNvPr id="5" name="投影片編號版面配置區 4"/>
          <p:cNvSpPr>
            <a:spLocks noGrp="1"/>
          </p:cNvSpPr>
          <p:nvPr>
            <p:ph type="sldNum" sz="quarter" idx="3"/>
          </p:nvPr>
        </p:nvSpPr>
        <p:spPr>
          <a:xfrm>
            <a:off x="3850443" y="9430092"/>
            <a:ext cx="2945659" cy="498133"/>
          </a:xfrm>
          <a:prstGeom prst="rect">
            <a:avLst/>
          </a:prstGeom>
        </p:spPr>
        <p:txBody>
          <a:bodyPr vert="horz" lIns="91547" tIns="45774" rIns="91547" bIns="45774" rtlCol="0" anchor="b"/>
          <a:lstStyle>
            <a:lvl1pPr algn="r" latinLnBrk="0">
              <a:defRPr lang="zh-TW" sz="1300"/>
            </a:lvl1pPr>
          </a:lstStyle>
          <a:p>
            <a:fld id="{7BAE14B8-3CC9-472D-9BC5-A84D80684DE2}" type="slidenum">
              <a:rPr lang="zh-TW"/>
              <a:pPr/>
              <a:t>‹#›</a:t>
            </a:fld>
            <a:endParaRPr lang="zh-TW"/>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2945659" cy="498134"/>
          </a:xfrm>
          <a:prstGeom prst="rect">
            <a:avLst/>
          </a:prstGeom>
        </p:spPr>
        <p:txBody>
          <a:bodyPr vert="horz" lIns="91547" tIns="45774" rIns="91547" bIns="45774" rtlCol="0"/>
          <a:lstStyle>
            <a:lvl1pPr algn="l" latinLnBrk="0">
              <a:defRPr lang="zh-TW" sz="1300"/>
            </a:lvl1pPr>
          </a:lstStyle>
          <a:p>
            <a:r>
              <a:rPr lang="zh-TW" altLang="en-US"/>
              <a:t>網頁資源</a:t>
            </a:r>
            <a:endParaRPr lang="zh-TW"/>
          </a:p>
        </p:txBody>
      </p:sp>
      <p:sp>
        <p:nvSpPr>
          <p:cNvPr id="3" name="日期版面配置區 2"/>
          <p:cNvSpPr>
            <a:spLocks noGrp="1"/>
          </p:cNvSpPr>
          <p:nvPr>
            <p:ph type="dt" idx="1"/>
          </p:nvPr>
        </p:nvSpPr>
        <p:spPr>
          <a:xfrm>
            <a:off x="3850443" y="2"/>
            <a:ext cx="2945659" cy="498134"/>
          </a:xfrm>
          <a:prstGeom prst="rect">
            <a:avLst/>
          </a:prstGeom>
        </p:spPr>
        <p:txBody>
          <a:bodyPr vert="horz" lIns="91547" tIns="45774" rIns="91547" bIns="45774" rtlCol="0"/>
          <a:lstStyle>
            <a:lvl1pPr algn="r" latinLnBrk="0">
              <a:defRPr lang="zh-TW" sz="1300"/>
            </a:lvl1pPr>
          </a:lstStyle>
          <a:p>
            <a:r>
              <a:rPr lang="en-US" altLang="zh-TW"/>
              <a:t>2017/12/26</a:t>
            </a:r>
            <a:endParaRPr lang="zh-TW"/>
          </a:p>
        </p:txBody>
      </p:sp>
      <p:sp>
        <p:nvSpPr>
          <p:cNvPr id="4" name="投影片圖像版面配置區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547" tIns="45774" rIns="91547" bIns="45774" rtlCol="0" anchor="ctr"/>
          <a:lstStyle/>
          <a:p>
            <a:endParaRPr lang="zh-TW"/>
          </a:p>
        </p:txBody>
      </p:sp>
      <p:sp>
        <p:nvSpPr>
          <p:cNvPr id="5" name="備忘稿版面配置區 4"/>
          <p:cNvSpPr>
            <a:spLocks noGrp="1"/>
          </p:cNvSpPr>
          <p:nvPr>
            <p:ph type="body" sz="quarter" idx="3"/>
          </p:nvPr>
        </p:nvSpPr>
        <p:spPr>
          <a:xfrm>
            <a:off x="679768" y="4777958"/>
            <a:ext cx="5438140" cy="3350776"/>
          </a:xfrm>
          <a:prstGeom prst="rect">
            <a:avLst/>
          </a:prstGeom>
        </p:spPr>
        <p:txBody>
          <a:bodyPr vert="horz" lIns="91547" tIns="45774" rIns="91547" bIns="45774"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1" y="9430092"/>
            <a:ext cx="2945659" cy="498133"/>
          </a:xfrm>
          <a:prstGeom prst="rect">
            <a:avLst/>
          </a:prstGeom>
        </p:spPr>
        <p:txBody>
          <a:bodyPr vert="horz" lIns="91547" tIns="45774" rIns="91547" bIns="45774" rtlCol="0" anchor="b"/>
          <a:lstStyle>
            <a:lvl1pPr algn="l" latinLnBrk="0">
              <a:defRPr lang="zh-TW" sz="1300"/>
            </a:lvl1pPr>
          </a:lstStyle>
          <a:p>
            <a:endParaRPr lang="zh-TW"/>
          </a:p>
        </p:txBody>
      </p:sp>
      <p:sp>
        <p:nvSpPr>
          <p:cNvPr id="7" name="投影片編號版面配置區 6"/>
          <p:cNvSpPr>
            <a:spLocks noGrp="1"/>
          </p:cNvSpPr>
          <p:nvPr>
            <p:ph type="sldNum" sz="quarter" idx="5"/>
          </p:nvPr>
        </p:nvSpPr>
        <p:spPr>
          <a:xfrm>
            <a:off x="3850443" y="9430092"/>
            <a:ext cx="2945659" cy="498133"/>
          </a:xfrm>
          <a:prstGeom prst="rect">
            <a:avLst/>
          </a:prstGeom>
        </p:spPr>
        <p:txBody>
          <a:bodyPr vert="horz" lIns="91547" tIns="45774" rIns="91547" bIns="45774" rtlCol="0" anchor="b"/>
          <a:lstStyle>
            <a:lvl1pPr algn="r" latinLnBrk="0">
              <a:defRPr lang="zh-TW" sz="1300"/>
            </a:lvl1pPr>
          </a:lstStyle>
          <a:p>
            <a:fld id="{7FB667E1-E601-4AAF-B95C-B25720D70A60}" type="slidenum">
              <a:rPr/>
              <a:pPr/>
              <a:t>‹#›</a:t>
            </a:fld>
            <a:endParaRPr lang="zh-TW"/>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ftr="0"/>
  <p:notesStyle>
    <a:lvl1pPr marL="0" algn="l" defTabSz="914400" rtl="0" eaLnBrk="1" latinLnBrk="0" hangingPunct="1">
      <a:defRPr lang="zh-TW" sz="1200" kern="1200">
        <a:solidFill>
          <a:schemeClr val="tx1"/>
        </a:solidFill>
        <a:latin typeface="+mn-lt"/>
        <a:ea typeface="+mn-ea"/>
        <a:cs typeface="+mn-cs"/>
      </a:defRPr>
    </a:lvl1pPr>
    <a:lvl2pPr marL="457200" algn="l" defTabSz="914400" rtl="0" eaLnBrk="1" latinLnBrk="0" hangingPunct="1">
      <a:defRPr lang="zh-TW" sz="1200" kern="1200">
        <a:solidFill>
          <a:schemeClr val="tx1"/>
        </a:solidFill>
        <a:latin typeface="+mn-lt"/>
        <a:ea typeface="+mn-ea"/>
        <a:cs typeface="+mn-cs"/>
      </a:defRPr>
    </a:lvl2pPr>
    <a:lvl3pPr marL="914400" algn="l" defTabSz="914400" rtl="0" eaLnBrk="1" latinLnBrk="0" hangingPunct="1">
      <a:defRPr lang="zh-TW" sz="1200" kern="1200">
        <a:solidFill>
          <a:schemeClr val="tx1"/>
        </a:solidFill>
        <a:latin typeface="+mn-lt"/>
        <a:ea typeface="+mn-ea"/>
        <a:cs typeface="+mn-cs"/>
      </a:defRPr>
    </a:lvl3pPr>
    <a:lvl4pPr marL="1371600" algn="l" defTabSz="914400" rtl="0" eaLnBrk="1" latinLnBrk="0" hangingPunct="1">
      <a:defRPr lang="zh-TW" sz="1200" kern="1200">
        <a:solidFill>
          <a:schemeClr val="tx1"/>
        </a:solidFill>
        <a:latin typeface="+mn-lt"/>
        <a:ea typeface="+mn-ea"/>
        <a:cs typeface="+mn-cs"/>
      </a:defRPr>
    </a:lvl4pPr>
    <a:lvl5pPr marL="1828800" algn="l" defTabSz="914400" rtl="0" eaLnBrk="1" latinLnBrk="0" hangingPunct="1">
      <a:defRPr lang="zh-TW" sz="1200" kern="1200">
        <a:solidFill>
          <a:schemeClr val="tx1"/>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7FB667E1-E601-4AAF-B95C-B25720D70A60}" type="slidenum">
              <a:rPr lang="en-US" altLang="zh-TW" smtClean="0"/>
              <a:pPr/>
              <a:t>1</a:t>
            </a:fld>
            <a:endParaRPr lang="zh-TW" altLang="en-US"/>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1216726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r>
              <a:rPr lang="zh-TW" altLang="en-US"/>
              <a:t>網頁資源</a:t>
            </a:r>
            <a:endParaRPr lang="zh-TW"/>
          </a:p>
        </p:txBody>
      </p:sp>
      <p:sp>
        <p:nvSpPr>
          <p:cNvPr id="5" name="日期版面配置區 4"/>
          <p:cNvSpPr>
            <a:spLocks noGrp="1"/>
          </p:cNvSpPr>
          <p:nvPr>
            <p:ph type="dt" idx="11"/>
          </p:nvPr>
        </p:nvSpPr>
        <p:spPr/>
        <p:txBody>
          <a:bodyPr/>
          <a:lstStyle/>
          <a:p>
            <a:r>
              <a:rPr lang="en-US" altLang="zh-TW"/>
              <a:t>2017/12/26</a:t>
            </a:r>
            <a:endParaRPr lang="zh-TW"/>
          </a:p>
        </p:txBody>
      </p:sp>
      <p:sp>
        <p:nvSpPr>
          <p:cNvPr id="6" name="投影片編號版面配置區 5"/>
          <p:cNvSpPr>
            <a:spLocks noGrp="1"/>
          </p:cNvSpPr>
          <p:nvPr>
            <p:ph type="sldNum" sz="quarter" idx="12"/>
          </p:nvPr>
        </p:nvSpPr>
        <p:spPr/>
        <p:txBody>
          <a:bodyPr/>
          <a:lstStyle/>
          <a:p>
            <a:fld id="{7FB667E1-E601-4AAF-B95C-B25720D70A60}" type="slidenum">
              <a:rPr lang="en-US" altLang="zh-TW" smtClean="0"/>
              <a:pPr/>
              <a:t>51</a:t>
            </a:fld>
            <a:endParaRPr lang="zh-TW" altLang="en-US"/>
          </a:p>
        </p:txBody>
      </p:sp>
    </p:spTree>
    <p:extLst>
      <p:ext uri="{BB962C8B-B14F-4D97-AF65-F5344CB8AC3E}">
        <p14:creationId xmlns:p14="http://schemas.microsoft.com/office/powerpoint/2010/main" val="259807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15471"/>
            <a:fld id="{AEF08340-2BD7-462C-A493-AF2E011EDA0E}" type="slidenum">
              <a:rPr lang="zh-TW" altLang="en-US">
                <a:solidFill>
                  <a:prstClr val="black"/>
                </a:solidFill>
                <a:latin typeface="Calibri"/>
                <a:ea typeface="新細明體" panose="02020500000000000000" pitchFamily="18" charset="-120"/>
              </a:rPr>
              <a:pPr defTabSz="915471"/>
              <a:t>5</a:t>
            </a:fld>
            <a:endParaRPr lang="zh-TW" altLang="en-US">
              <a:solidFill>
                <a:prstClr val="black"/>
              </a:solidFill>
              <a:latin typeface="Calibri"/>
              <a:ea typeface="新細明體" panose="02020500000000000000" pitchFamily="18"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1641710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60338" y="746125"/>
            <a:ext cx="6615112" cy="37211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6</a:t>
            </a:fld>
            <a:endParaRPr lang="zh-TW" altLang="en-US">
              <a:solidFill>
                <a:srgbClr val="363D3D"/>
              </a:solidFill>
              <a:latin typeface="Calibri"/>
              <a:ea typeface="微軟正黑體" panose="020B0604030504040204" pitchFamily="34"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1052852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22309-5CF2-B161-6A48-CFBE82B30870}"/>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ED0B933F-B0F7-F9AF-8F6B-FF6AEC18C5B9}"/>
              </a:ext>
            </a:extLst>
          </p:cNvPr>
          <p:cNvSpPr>
            <a:spLocks noGrp="1" noRot="1" noChangeAspect="1"/>
          </p:cNvSpPr>
          <p:nvPr>
            <p:ph type="sldImg"/>
          </p:nvPr>
        </p:nvSpPr>
        <p:spPr>
          <a:xfrm>
            <a:off x="160338" y="746125"/>
            <a:ext cx="6615112" cy="3721100"/>
          </a:xfrm>
        </p:spPr>
      </p:sp>
      <p:sp>
        <p:nvSpPr>
          <p:cNvPr id="3" name="備忘稿版面配置區 2">
            <a:extLst>
              <a:ext uri="{FF2B5EF4-FFF2-40B4-BE49-F238E27FC236}">
                <a16:creationId xmlns:a16="http://schemas.microsoft.com/office/drawing/2014/main" id="{032BE7C7-FF82-20DD-74B2-EA1114CE5A64}"/>
              </a:ext>
            </a:extLst>
          </p:cNvPr>
          <p:cNvSpPr>
            <a:spLocks noGrp="1"/>
          </p:cNvSpPr>
          <p:nvPr>
            <p:ph type="body" idx="1"/>
          </p:nvPr>
        </p:nvSpPr>
        <p:spPr/>
        <p:txBody>
          <a:bodyPr>
            <a:normAutofit/>
          </a:bodyPr>
          <a:lstStyle/>
          <a:p>
            <a:endParaRPr lang="zh-TW" altLang="en-US" dirty="0"/>
          </a:p>
        </p:txBody>
      </p:sp>
      <p:sp>
        <p:nvSpPr>
          <p:cNvPr id="4" name="投影片編號版面配置區 3">
            <a:extLst>
              <a:ext uri="{FF2B5EF4-FFF2-40B4-BE49-F238E27FC236}">
                <a16:creationId xmlns:a16="http://schemas.microsoft.com/office/drawing/2014/main" id="{B39A0385-790A-B19B-39AB-9B4941B38D7A}"/>
              </a:ext>
            </a:extLst>
          </p:cNvPr>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7</a:t>
            </a:fld>
            <a:endParaRPr lang="zh-TW" altLang="en-US">
              <a:solidFill>
                <a:srgbClr val="363D3D"/>
              </a:solidFill>
              <a:latin typeface="Calibri"/>
              <a:ea typeface="微軟正黑體" panose="020B0604030504040204" pitchFamily="34" charset="-120"/>
            </a:endParaRPr>
          </a:p>
        </p:txBody>
      </p:sp>
      <p:sp>
        <p:nvSpPr>
          <p:cNvPr id="5" name="頁首版面配置區 4">
            <a:extLst>
              <a:ext uri="{FF2B5EF4-FFF2-40B4-BE49-F238E27FC236}">
                <a16:creationId xmlns:a16="http://schemas.microsoft.com/office/drawing/2014/main" id="{EB1DE8DE-D291-89CF-DD31-B0980579ED2B}"/>
              </a:ext>
            </a:extLst>
          </p:cNvPr>
          <p:cNvSpPr>
            <a:spLocks noGrp="1"/>
          </p:cNvSpPr>
          <p:nvPr>
            <p:ph type="hdr" sz="quarter" idx="11"/>
          </p:nvPr>
        </p:nvSpPr>
        <p:spPr/>
        <p:txBody>
          <a:bodyPr/>
          <a:lstStyle/>
          <a:p>
            <a:r>
              <a:rPr lang="zh-TW" altLang="en-US"/>
              <a:t>網頁資源</a:t>
            </a:r>
            <a:endParaRPr lang="zh-TW"/>
          </a:p>
        </p:txBody>
      </p:sp>
      <p:sp>
        <p:nvSpPr>
          <p:cNvPr id="6" name="日期版面配置區 5">
            <a:extLst>
              <a:ext uri="{FF2B5EF4-FFF2-40B4-BE49-F238E27FC236}">
                <a16:creationId xmlns:a16="http://schemas.microsoft.com/office/drawing/2014/main" id="{0CF4B87C-A6A7-9D3F-10AE-2856D8A3793A}"/>
              </a:ext>
            </a:extLst>
          </p:cNvPr>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211583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15471"/>
            <a:fld id="{AEF08340-2BD7-462C-A493-AF2E011EDA0E}" type="slidenum">
              <a:rPr lang="zh-TW" altLang="en-US">
                <a:solidFill>
                  <a:prstClr val="black"/>
                </a:solidFill>
                <a:latin typeface="Calibri"/>
                <a:ea typeface="新細明體" panose="02020500000000000000" pitchFamily="18" charset="-120"/>
              </a:rPr>
              <a:pPr defTabSz="915471"/>
              <a:t>9</a:t>
            </a:fld>
            <a:endParaRPr lang="zh-TW" altLang="en-US">
              <a:solidFill>
                <a:prstClr val="black"/>
              </a:solidFill>
              <a:latin typeface="Calibri"/>
              <a:ea typeface="新細明體" panose="02020500000000000000" pitchFamily="18"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4241730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60338" y="746125"/>
            <a:ext cx="6615112" cy="3721100"/>
          </a:xfrm>
        </p:spPr>
      </p:sp>
      <p:sp>
        <p:nvSpPr>
          <p:cNvPr id="3" name="備忘稿版面配置區 2"/>
          <p:cNvSpPr>
            <a:spLocks noGrp="1"/>
          </p:cNvSpPr>
          <p:nvPr>
            <p:ph type="body" idx="1"/>
          </p:nvPr>
        </p:nvSpPr>
        <p:spPr/>
        <p:txBody>
          <a:bodyPr>
            <a:normAutofit/>
          </a:bodyPr>
          <a:lstStyle/>
          <a:p>
            <a:endParaRPr lang="en-US" altLang="zh-TW" dirty="0"/>
          </a:p>
        </p:txBody>
      </p:sp>
      <p:sp>
        <p:nvSpPr>
          <p:cNvPr id="4" name="投影片編號版面配置區 3"/>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37</a:t>
            </a:fld>
            <a:endParaRPr lang="zh-TW" altLang="en-US">
              <a:solidFill>
                <a:srgbClr val="363D3D"/>
              </a:solidFill>
              <a:latin typeface="Calibri"/>
              <a:ea typeface="微軟正黑體" panose="020B0604030504040204" pitchFamily="34"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817095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60338" y="746125"/>
            <a:ext cx="6615112" cy="37211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38</a:t>
            </a:fld>
            <a:endParaRPr lang="zh-TW" altLang="en-US">
              <a:solidFill>
                <a:srgbClr val="363D3D"/>
              </a:solidFill>
              <a:latin typeface="Calibri"/>
              <a:ea typeface="微軟正黑體" panose="020B0604030504040204" pitchFamily="34"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3357531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60338" y="746125"/>
            <a:ext cx="6615112" cy="37211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42</a:t>
            </a:fld>
            <a:endParaRPr lang="zh-TW" altLang="en-US">
              <a:solidFill>
                <a:srgbClr val="363D3D"/>
              </a:solidFill>
              <a:latin typeface="Calibri"/>
              <a:ea typeface="微軟正黑體" panose="020B0604030504040204" pitchFamily="34"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463144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60338" y="746125"/>
            <a:ext cx="6615112" cy="37211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defTabSz="921832">
              <a:defRPr/>
            </a:pPr>
            <a:fld id="{AEF08340-2BD7-462C-A493-AF2E011EDA0E}" type="slidenum">
              <a:rPr lang="zh-TW" altLang="en-US">
                <a:solidFill>
                  <a:srgbClr val="363D3D"/>
                </a:solidFill>
                <a:latin typeface="Calibri"/>
                <a:ea typeface="微軟正黑體" panose="020B0604030504040204" pitchFamily="34" charset="-120"/>
              </a:rPr>
              <a:pPr defTabSz="921832">
                <a:defRPr/>
              </a:pPr>
              <a:t>44</a:t>
            </a:fld>
            <a:endParaRPr lang="zh-TW" altLang="en-US">
              <a:solidFill>
                <a:srgbClr val="363D3D"/>
              </a:solidFill>
              <a:latin typeface="Calibri"/>
              <a:ea typeface="微軟正黑體" panose="020B0604030504040204" pitchFamily="34" charset="-120"/>
            </a:endParaRPr>
          </a:p>
        </p:txBody>
      </p:sp>
      <p:sp>
        <p:nvSpPr>
          <p:cNvPr id="5" name="頁首版面配置區 4"/>
          <p:cNvSpPr>
            <a:spLocks noGrp="1"/>
          </p:cNvSpPr>
          <p:nvPr>
            <p:ph type="hdr" sz="quarter" idx="11"/>
          </p:nvPr>
        </p:nvSpPr>
        <p:spPr/>
        <p:txBody>
          <a:bodyPr/>
          <a:lstStyle/>
          <a:p>
            <a:r>
              <a:rPr lang="zh-TW" altLang="en-US"/>
              <a:t>網頁資源</a:t>
            </a:r>
            <a:endParaRPr lang="zh-TW"/>
          </a:p>
        </p:txBody>
      </p:sp>
      <p:sp>
        <p:nvSpPr>
          <p:cNvPr id="6" name="日期版面配置區 5"/>
          <p:cNvSpPr>
            <a:spLocks noGrp="1"/>
          </p:cNvSpPr>
          <p:nvPr>
            <p:ph type="dt" idx="12"/>
          </p:nvPr>
        </p:nvSpPr>
        <p:spPr/>
        <p:txBody>
          <a:bodyPr/>
          <a:lstStyle/>
          <a:p>
            <a:r>
              <a:rPr lang="en-US" altLang="zh-TW"/>
              <a:t>2017/12/26</a:t>
            </a:r>
            <a:endParaRPr lang="zh-TW"/>
          </a:p>
        </p:txBody>
      </p:sp>
    </p:spTree>
    <p:extLst>
      <p:ext uri="{BB962C8B-B14F-4D97-AF65-F5344CB8AC3E}">
        <p14:creationId xmlns:p14="http://schemas.microsoft.com/office/powerpoint/2010/main" val="877976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8" name="矩形 7"/>
          <p:cNvSpPr/>
          <p:nvPr/>
        </p:nvSpPr>
        <p:spPr>
          <a:xfrm>
            <a:off x="-1" y="0"/>
            <a:ext cx="12188826" cy="1905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zh-TW"/>
          </a:p>
        </p:txBody>
      </p:sp>
      <p:sp>
        <p:nvSpPr>
          <p:cNvPr id="9" name="矩形 8"/>
          <p:cNvSpPr/>
          <p:nvPr/>
        </p:nvSpPr>
        <p:spPr>
          <a:xfrm>
            <a:off x="-1" y="5102352"/>
            <a:ext cx="12188826" cy="17556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zh-TW"/>
          </a:p>
        </p:txBody>
      </p:sp>
      <p:sp>
        <p:nvSpPr>
          <p:cNvPr id="2" name="標題 1"/>
          <p:cNvSpPr>
            <a:spLocks noGrp="1"/>
          </p:cNvSpPr>
          <p:nvPr>
            <p:ph type="ctrTitle"/>
          </p:nvPr>
        </p:nvSpPr>
        <p:spPr>
          <a:xfrm>
            <a:off x="1295400" y="2286000"/>
            <a:ext cx="9601200" cy="1517904"/>
          </a:xfrm>
        </p:spPr>
        <p:txBody>
          <a:bodyPr anchor="b"/>
          <a:lstStyle>
            <a:lvl1pPr algn="ctr" latinLnBrk="0">
              <a:defRPr lang="zh-TW" sz="5400"/>
            </a:lvl1pPr>
          </a:lstStyle>
          <a:p>
            <a:r>
              <a:rPr lang="zh-TW" altLang="en-US"/>
              <a:t>按一下以編輯母片標題樣式</a:t>
            </a:r>
            <a:endParaRPr lang="zh-TW" dirty="0"/>
          </a:p>
        </p:txBody>
      </p:sp>
      <p:sp>
        <p:nvSpPr>
          <p:cNvPr id="3" name="副標題 2"/>
          <p:cNvSpPr>
            <a:spLocks noGrp="1"/>
          </p:cNvSpPr>
          <p:nvPr>
            <p:ph type="subTitle" idx="1"/>
          </p:nvPr>
        </p:nvSpPr>
        <p:spPr>
          <a:xfrm>
            <a:off x="1295400" y="3959352"/>
            <a:ext cx="9601200" cy="914400"/>
          </a:xfrm>
        </p:spPr>
        <p:txBody>
          <a:bodyPr>
            <a:normAutofit/>
          </a:bodyPr>
          <a:lstStyle>
            <a:lvl1pPr marL="0" indent="0" algn="ctr" latinLnBrk="0">
              <a:spcBef>
                <a:spcPts val="0"/>
              </a:spcBef>
              <a:buNone/>
              <a:defRPr lang="zh-TW" sz="2000" cap="all" baseline="0"/>
            </a:lvl1pPr>
            <a:lvl2pPr marL="457200" indent="0" algn="ctr" latinLnBrk="0">
              <a:buNone/>
              <a:defRPr lang="zh-TW" sz="2800"/>
            </a:lvl2pPr>
            <a:lvl3pPr marL="914400" indent="0" algn="ctr" latinLnBrk="0">
              <a:buNone/>
              <a:defRPr lang="zh-TW" sz="2400"/>
            </a:lvl3pPr>
            <a:lvl4pPr marL="1371600" indent="0" algn="ctr" latinLnBrk="0">
              <a:buNone/>
              <a:defRPr lang="zh-TW" sz="2000"/>
            </a:lvl4pPr>
            <a:lvl5pPr marL="1828800" indent="0" algn="ctr" latinLnBrk="0">
              <a:buNone/>
              <a:defRPr lang="zh-TW" sz="2000"/>
            </a:lvl5pPr>
            <a:lvl6pPr marL="2286000" indent="0" algn="ctr" latinLnBrk="0">
              <a:buNone/>
              <a:defRPr lang="zh-TW" sz="2000"/>
            </a:lvl6pPr>
            <a:lvl7pPr marL="2743200" indent="0" algn="ctr" latinLnBrk="0">
              <a:buNone/>
              <a:defRPr lang="zh-TW" sz="2000"/>
            </a:lvl7pPr>
            <a:lvl8pPr marL="3200400" indent="0" algn="ctr" latinLnBrk="0">
              <a:buNone/>
              <a:defRPr lang="zh-TW" sz="2000"/>
            </a:lvl8pPr>
            <a:lvl9pPr marL="3657600" indent="0" algn="ctr" latinLnBrk="0">
              <a:buNone/>
              <a:defRPr lang="zh-TW" sz="2000"/>
            </a:lvl9pPr>
          </a:lstStyle>
          <a:p>
            <a:r>
              <a:rPr lang="zh-TW" altLang="en-US"/>
              <a:t>按一下以編輯母片副標題樣式</a:t>
            </a:r>
            <a:endParaRPr lang="zh-TW"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垂直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dirty="0"/>
          </a:p>
        </p:txBody>
      </p:sp>
      <p:sp>
        <p:nvSpPr>
          <p:cNvPr id="3" name="垂直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4" name="日期版面配置區 3"/>
          <p:cNvSpPr>
            <a:spLocks noGrp="1"/>
          </p:cNvSpPr>
          <p:nvPr>
            <p:ph type="dt" sz="half" idx="10"/>
          </p:nvPr>
        </p:nvSpPr>
        <p:spPr/>
        <p:txBody>
          <a:bodyPr/>
          <a:lstStyle/>
          <a:p>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CA8D9AD5-F248-4919-864A-CFD76CC027D6}" type="slidenum">
              <a:rPr/>
              <a:pPr/>
              <a:t>‹#›</a:t>
            </a:fld>
            <a:endParaRPr lang="zh-TW"/>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8724900" y="274638"/>
            <a:ext cx="2628900" cy="5897562"/>
          </a:xfrm>
        </p:spPr>
        <p:txBody>
          <a:bodyPr vert="eaVert"/>
          <a:lstStyle/>
          <a:p>
            <a:r>
              <a:rPr lang="zh-TW" altLang="en-US"/>
              <a:t>按一下以編輯母片標題樣式</a:t>
            </a:r>
            <a:endParaRPr lang="zh-TW" dirty="0"/>
          </a:p>
        </p:txBody>
      </p:sp>
      <p:sp>
        <p:nvSpPr>
          <p:cNvPr id="3" name="垂直文字版面配置區 2"/>
          <p:cNvSpPr>
            <a:spLocks noGrp="1"/>
          </p:cNvSpPr>
          <p:nvPr>
            <p:ph type="body" orient="vert" idx="1"/>
          </p:nvPr>
        </p:nvSpPr>
        <p:spPr>
          <a:xfrm>
            <a:off x="838200" y="274638"/>
            <a:ext cx="7734300" cy="58975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4" name="日期版面配置區 3"/>
          <p:cNvSpPr>
            <a:spLocks noGrp="1"/>
          </p:cNvSpPr>
          <p:nvPr>
            <p:ph type="dt" sz="half" idx="10"/>
          </p:nvPr>
        </p:nvSpPr>
        <p:spPr/>
        <p:txBody>
          <a:bodyPr/>
          <a:lstStyle/>
          <a:p>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CA8D9AD5-F248-4919-864A-CFD76CC027D6}" type="slidenum">
              <a:rPr/>
              <a:pPr/>
              <a:t>‹#›</a:t>
            </a:fld>
            <a:endParaRPr lang="zh-TW"/>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341120" y="467360"/>
            <a:ext cx="9509760" cy="960224"/>
          </a:xfrm>
        </p:spPr>
        <p:txBody>
          <a:bodyPr/>
          <a:lstStyle>
            <a:lvl1pPr>
              <a:defRPr>
                <a:solidFill>
                  <a:schemeClr val="bg2"/>
                </a:solidFill>
              </a:defRPr>
            </a:lvl1pPr>
          </a:lstStyle>
          <a:p>
            <a:r>
              <a:rPr lang="zh-TW" altLang="en-US"/>
              <a:t>按一下以編輯母片標題樣式</a:t>
            </a:r>
            <a:endParaRPr lang="zh-TW" dirty="0"/>
          </a:p>
        </p:txBody>
      </p:sp>
      <p:sp>
        <p:nvSpPr>
          <p:cNvPr id="3" name="內容版面配置區 2"/>
          <p:cNvSpPr>
            <a:spLocks noGrp="1"/>
          </p:cNvSpPr>
          <p:nvPr>
            <p:ph idx="1"/>
          </p:nvPr>
        </p:nvSpPr>
        <p:spPr>
          <a:xfrm>
            <a:off x="1341120" y="1726164"/>
            <a:ext cx="9509760" cy="4303416"/>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4" name="日期版面配置區 3"/>
          <p:cNvSpPr>
            <a:spLocks noGrp="1"/>
          </p:cNvSpPr>
          <p:nvPr>
            <p:ph type="dt" sz="half" idx="10"/>
          </p:nvPr>
        </p:nvSpPr>
        <p:spPr/>
        <p:txBody>
          <a:bodyPr/>
          <a:lstStyle/>
          <a:p>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a:xfrm>
            <a:off x="11106539" y="6601968"/>
            <a:ext cx="640080" cy="237744"/>
          </a:xfrm>
        </p:spPr>
        <p:txBody>
          <a:bodyPr/>
          <a:lstStyle>
            <a:lvl1pPr>
              <a:defRPr sz="1200"/>
            </a:lvl1pPr>
          </a:lstStyle>
          <a:p>
            <a:fld id="{CA8D9AD5-F248-4919-864A-CFD76CC027D6}" type="slidenum">
              <a:rPr lang="en-US" altLang="zh-TW" smtClean="0"/>
              <a:pPr/>
              <a:t>‹#›</a:t>
            </a:fld>
            <a:endParaRPr lang="en-US" altLang="zh-TW"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矩形 6"/>
          <p:cNvSpPr/>
          <p:nvPr/>
        </p:nvSpPr>
        <p:spPr>
          <a:xfrm>
            <a:off x="0" y="27432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p>
        </p:txBody>
      </p:sp>
      <p:sp>
        <p:nvSpPr>
          <p:cNvPr id="2" name="標題 1"/>
          <p:cNvSpPr>
            <a:spLocks noGrp="1"/>
          </p:cNvSpPr>
          <p:nvPr>
            <p:ph type="title"/>
          </p:nvPr>
        </p:nvSpPr>
        <p:spPr>
          <a:xfrm>
            <a:off x="1295400" y="2130552"/>
            <a:ext cx="9601200" cy="1405750"/>
          </a:xfrm>
        </p:spPr>
        <p:txBody>
          <a:bodyPr anchor="b">
            <a:normAutofit/>
          </a:bodyPr>
          <a:lstStyle>
            <a:lvl1pPr algn="ctr" latinLnBrk="0">
              <a:defRPr lang="zh-TW" sz="5400" b="0">
                <a:solidFill>
                  <a:schemeClr val="bg2"/>
                </a:solidFill>
              </a:defRPr>
            </a:lvl1pPr>
          </a:lstStyle>
          <a:p>
            <a:r>
              <a:rPr lang="zh-TW" altLang="en-US"/>
              <a:t>按一下以編輯母片標題樣式</a:t>
            </a:r>
            <a:endParaRPr lang="zh-TW" dirty="0"/>
          </a:p>
        </p:txBody>
      </p:sp>
      <p:sp>
        <p:nvSpPr>
          <p:cNvPr id="3" name="文字版面配置區 2"/>
          <p:cNvSpPr>
            <a:spLocks noGrp="1"/>
          </p:cNvSpPr>
          <p:nvPr>
            <p:ph type="body" idx="1"/>
          </p:nvPr>
        </p:nvSpPr>
        <p:spPr>
          <a:xfrm>
            <a:off x="1295400" y="4572000"/>
            <a:ext cx="9601200" cy="841248"/>
          </a:xfrm>
        </p:spPr>
        <p:txBody>
          <a:bodyPr anchor="t"/>
          <a:lstStyle>
            <a:lvl1pPr marL="0" indent="0" algn="ctr" latinLnBrk="0">
              <a:spcBef>
                <a:spcPts val="0"/>
              </a:spcBef>
              <a:buNone/>
              <a:defRPr lang="zh-TW" sz="2000" cap="all" baseline="0">
                <a:solidFill>
                  <a:schemeClr val="bg2"/>
                </a:solidFill>
              </a:defRPr>
            </a:lvl1pPr>
            <a:lvl2pPr marL="457200" indent="0" latinLnBrk="0">
              <a:buNone/>
              <a:defRPr lang="zh-TW" sz="1800">
                <a:solidFill>
                  <a:schemeClr val="tx1">
                    <a:tint val="75000"/>
                  </a:schemeClr>
                </a:solidFill>
              </a:defRPr>
            </a:lvl2pPr>
            <a:lvl3pPr marL="914400" indent="0" latinLnBrk="0">
              <a:buNone/>
              <a:defRPr lang="zh-TW" sz="1600">
                <a:solidFill>
                  <a:schemeClr val="tx1">
                    <a:tint val="75000"/>
                  </a:schemeClr>
                </a:solidFill>
              </a:defRPr>
            </a:lvl3pPr>
            <a:lvl4pPr marL="1371600" indent="0" latinLnBrk="0">
              <a:buNone/>
              <a:defRPr lang="zh-TW" sz="1400">
                <a:solidFill>
                  <a:schemeClr val="tx1">
                    <a:tint val="75000"/>
                  </a:schemeClr>
                </a:solidFill>
              </a:defRPr>
            </a:lvl4pPr>
            <a:lvl5pPr marL="1828800" indent="0" latinLnBrk="0">
              <a:buNone/>
              <a:defRPr lang="zh-TW" sz="1400">
                <a:solidFill>
                  <a:schemeClr val="tx1">
                    <a:tint val="75000"/>
                  </a:schemeClr>
                </a:solidFill>
              </a:defRPr>
            </a:lvl5pPr>
            <a:lvl6pPr marL="2286000" indent="0" latinLnBrk="0">
              <a:buNone/>
              <a:defRPr lang="zh-TW" sz="1400">
                <a:solidFill>
                  <a:schemeClr val="tx1">
                    <a:tint val="75000"/>
                  </a:schemeClr>
                </a:solidFill>
              </a:defRPr>
            </a:lvl6pPr>
            <a:lvl7pPr marL="2743200" indent="0" latinLnBrk="0">
              <a:buNone/>
              <a:defRPr lang="zh-TW" sz="1400">
                <a:solidFill>
                  <a:schemeClr val="tx1">
                    <a:tint val="75000"/>
                  </a:schemeClr>
                </a:solidFill>
              </a:defRPr>
            </a:lvl7pPr>
            <a:lvl8pPr marL="3200400" indent="0" latinLnBrk="0">
              <a:buNone/>
              <a:defRPr lang="zh-TW" sz="1400">
                <a:solidFill>
                  <a:schemeClr val="tx1">
                    <a:tint val="75000"/>
                  </a:schemeClr>
                </a:solidFill>
              </a:defRPr>
            </a:lvl8pPr>
            <a:lvl9pPr marL="3657600" indent="0" latinLnBrk="0">
              <a:buNone/>
              <a:defRPr lang="zh-TW"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endParaRPr lang="zh-TW" dirty="0"/>
          </a:p>
        </p:txBody>
      </p:sp>
      <p:sp>
        <p:nvSpPr>
          <p:cNvPr id="5" name="頁尾版面配置區 4"/>
          <p:cNvSpPr>
            <a:spLocks noGrp="1"/>
          </p:cNvSpPr>
          <p:nvPr>
            <p:ph type="ftr" sz="quarter" idx="11"/>
          </p:nvPr>
        </p:nvSpPr>
        <p:spPr/>
        <p:txBody>
          <a:bodyPr/>
          <a:lstStyle/>
          <a:p>
            <a:endParaRPr lang="zh-TW" dirty="0"/>
          </a:p>
        </p:txBody>
      </p:sp>
      <p:sp>
        <p:nvSpPr>
          <p:cNvPr id="6" name="投影片編號版面配置區 5"/>
          <p:cNvSpPr>
            <a:spLocks noGrp="1"/>
          </p:cNvSpPr>
          <p:nvPr>
            <p:ph type="sldNum" sz="quarter" idx="12"/>
          </p:nvPr>
        </p:nvSpPr>
        <p:spPr>
          <a:xfrm>
            <a:off x="10741479" y="6601968"/>
            <a:ext cx="640080" cy="237744"/>
          </a:xfrm>
        </p:spPr>
        <p:txBody>
          <a:bodyPr/>
          <a:lstStyle>
            <a:lvl1pPr>
              <a:defRPr sz="1200"/>
            </a:lvl1pPr>
          </a:lstStyle>
          <a:p>
            <a:fld id="{CA8D9AD5-F248-4919-864A-CFD76CC027D6}" type="slidenum">
              <a:rPr lang="en-US" altLang="zh-TW" smtClean="0"/>
              <a:pPr/>
              <a:t>‹#›</a:t>
            </a:fld>
            <a:endParaRPr lang="zh-TW" altLang="en-US" dirty="0"/>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341120" y="467360"/>
            <a:ext cx="9509760" cy="1233424"/>
          </a:xfrm>
        </p:spPr>
        <p:txBody>
          <a:bodyPr/>
          <a:lstStyle>
            <a:lvl1pPr>
              <a:defRPr>
                <a:solidFill>
                  <a:schemeClr val="bg1"/>
                </a:solidFill>
              </a:defRPr>
            </a:lvl1pPr>
          </a:lstStyle>
          <a:p>
            <a:r>
              <a:rPr lang="zh-TW" altLang="en-US"/>
              <a:t>按一下以編輯母片標題樣式</a:t>
            </a:r>
            <a:endParaRPr lang="zh-TW" dirty="0"/>
          </a:p>
        </p:txBody>
      </p:sp>
      <p:sp>
        <p:nvSpPr>
          <p:cNvPr id="3" name="內容版面配置區 2"/>
          <p:cNvSpPr>
            <a:spLocks noGrp="1"/>
          </p:cNvSpPr>
          <p:nvPr>
            <p:ph sz="half" idx="1"/>
          </p:nvPr>
        </p:nvSpPr>
        <p:spPr>
          <a:xfrm>
            <a:off x="1341120" y="1901952"/>
            <a:ext cx="4572000" cy="4123944"/>
          </a:xfrm>
        </p:spPr>
        <p:txBody>
          <a:bodyPr>
            <a:normAutofit/>
          </a:bodyPr>
          <a:lstStyle>
            <a:lvl1pPr latinLnBrk="0">
              <a:defRPr lang="zh-TW" sz="2000">
                <a:solidFill>
                  <a:schemeClr val="bg2"/>
                </a:solidFill>
              </a:defRPr>
            </a:lvl1pPr>
            <a:lvl2pPr latinLnBrk="0">
              <a:defRPr lang="zh-TW" sz="1800">
                <a:solidFill>
                  <a:schemeClr val="bg2"/>
                </a:solidFill>
              </a:defRPr>
            </a:lvl2pPr>
            <a:lvl3pPr latinLnBrk="0">
              <a:defRPr lang="zh-TW" sz="1600">
                <a:solidFill>
                  <a:schemeClr val="bg2"/>
                </a:solidFill>
              </a:defRPr>
            </a:lvl3pPr>
            <a:lvl4pPr latinLnBrk="0">
              <a:defRPr lang="zh-TW" sz="1400">
                <a:solidFill>
                  <a:schemeClr val="bg2"/>
                </a:solidFill>
              </a:defRPr>
            </a:lvl4pPr>
            <a:lvl5pPr latinLnBrk="0">
              <a:defRPr lang="zh-TW" sz="1400">
                <a:solidFill>
                  <a:schemeClr val="bg2"/>
                </a:solidFill>
              </a:defRPr>
            </a:lvl5pPr>
            <a:lvl6pPr latinLnBrk="0">
              <a:defRPr lang="zh-TW" sz="1400"/>
            </a:lvl6pPr>
            <a:lvl7pPr latinLnBrk="0">
              <a:defRPr lang="zh-TW" sz="1400"/>
            </a:lvl7pPr>
            <a:lvl8pPr latinLnBrk="0">
              <a:defRPr lang="zh-TW" sz="1400"/>
            </a:lvl8pPr>
            <a:lvl9pPr latinLnBrk="0">
              <a:defRPr lang="zh-TW" sz="14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4" name="內容版面配置區 3"/>
          <p:cNvSpPr>
            <a:spLocks noGrp="1"/>
          </p:cNvSpPr>
          <p:nvPr>
            <p:ph sz="half" idx="2"/>
          </p:nvPr>
        </p:nvSpPr>
        <p:spPr>
          <a:xfrm>
            <a:off x="6278880" y="1901952"/>
            <a:ext cx="4572000" cy="4123944"/>
          </a:xfrm>
        </p:spPr>
        <p:txBody>
          <a:bodyPr>
            <a:normAutofit/>
          </a:bodyPr>
          <a:lstStyle>
            <a:lvl1pPr latinLnBrk="0">
              <a:defRPr lang="zh-TW" sz="2000">
                <a:solidFill>
                  <a:schemeClr val="bg2"/>
                </a:solidFill>
              </a:defRPr>
            </a:lvl1pPr>
            <a:lvl2pPr latinLnBrk="0">
              <a:defRPr lang="zh-TW" sz="1800">
                <a:solidFill>
                  <a:schemeClr val="bg2"/>
                </a:solidFill>
              </a:defRPr>
            </a:lvl2pPr>
            <a:lvl3pPr latinLnBrk="0">
              <a:defRPr lang="zh-TW" sz="1600">
                <a:solidFill>
                  <a:schemeClr val="bg2"/>
                </a:solidFill>
              </a:defRPr>
            </a:lvl3pPr>
            <a:lvl4pPr latinLnBrk="0">
              <a:defRPr lang="zh-TW" sz="1400">
                <a:solidFill>
                  <a:schemeClr val="bg2"/>
                </a:solidFill>
              </a:defRPr>
            </a:lvl4pPr>
            <a:lvl5pPr latinLnBrk="0">
              <a:defRPr lang="zh-TW" sz="1400">
                <a:solidFill>
                  <a:schemeClr val="bg2"/>
                </a:solidFill>
              </a:defRPr>
            </a:lvl5pPr>
            <a:lvl6pPr latinLnBrk="0">
              <a:defRPr lang="zh-TW" sz="1400"/>
            </a:lvl6pPr>
            <a:lvl7pPr latinLnBrk="0">
              <a:defRPr lang="zh-TW" sz="1400"/>
            </a:lvl7pPr>
            <a:lvl8pPr latinLnBrk="0">
              <a:defRPr lang="zh-TW" sz="1400"/>
            </a:lvl8pPr>
            <a:lvl9pPr latinLnBrk="0">
              <a:defRPr lang="zh-TW" sz="14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zh-TW" dirty="0"/>
          </a:p>
        </p:txBody>
      </p:sp>
      <p:sp>
        <p:nvSpPr>
          <p:cNvPr id="5" name="日期版面配置區 4"/>
          <p:cNvSpPr>
            <a:spLocks noGrp="1"/>
          </p:cNvSpPr>
          <p:nvPr>
            <p:ph type="dt" sz="half" idx="10"/>
          </p:nvPr>
        </p:nvSpPr>
        <p:spPr/>
        <p:txBody>
          <a:bodyPr/>
          <a:lstStyle/>
          <a:p>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0D06EF73-9DB8-4763-865F-2F88181A4732}" type="slidenum">
              <a:rPr/>
              <a:pPr/>
              <a:t>‹#›</a:t>
            </a:fld>
            <a:endParaRPr lang="zh-TW"/>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對">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1341120" y="466344"/>
            <a:ext cx="9509760" cy="1234440"/>
          </a:xfrm>
        </p:spPr>
        <p:txBody>
          <a:bodyPr/>
          <a:lstStyle>
            <a:lvl1pPr>
              <a:defRPr>
                <a:solidFill>
                  <a:schemeClr val="bg2"/>
                </a:solidFill>
              </a:defRPr>
            </a:lvl1pPr>
          </a:lstStyle>
          <a:p>
            <a:r>
              <a:rPr lang="zh-TW" altLang="en-US"/>
              <a:t>按一下以編輯母片標題樣式</a:t>
            </a:r>
            <a:endParaRPr lang="zh-TW" dirty="0"/>
          </a:p>
        </p:txBody>
      </p:sp>
      <p:sp>
        <p:nvSpPr>
          <p:cNvPr id="3" name="文字版面配置區 2"/>
          <p:cNvSpPr>
            <a:spLocks noGrp="1"/>
          </p:cNvSpPr>
          <p:nvPr>
            <p:ph type="body" idx="1"/>
          </p:nvPr>
        </p:nvSpPr>
        <p:spPr>
          <a:xfrm>
            <a:off x="1341120" y="1837464"/>
            <a:ext cx="4572000" cy="766588"/>
          </a:xfrm>
        </p:spPr>
        <p:txBody>
          <a:bodyPr anchor="ctr">
            <a:normAutofit/>
          </a:bodyPr>
          <a:lstStyle>
            <a:lvl1pPr marL="0" indent="0" latinLnBrk="0">
              <a:spcBef>
                <a:spcPts val="0"/>
              </a:spcBef>
              <a:buNone/>
              <a:defRPr lang="zh-TW" sz="2000" b="0" cap="all" baseline="0">
                <a:solidFill>
                  <a:schemeClr val="bg2"/>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a:t>按一下以編輯母片文字樣式</a:t>
            </a:r>
          </a:p>
        </p:txBody>
      </p:sp>
      <p:sp>
        <p:nvSpPr>
          <p:cNvPr id="4" name="內容版面配置區 3"/>
          <p:cNvSpPr>
            <a:spLocks noGrp="1"/>
          </p:cNvSpPr>
          <p:nvPr>
            <p:ph sz="half" idx="2"/>
          </p:nvPr>
        </p:nvSpPr>
        <p:spPr>
          <a:xfrm>
            <a:off x="1341120" y="2740732"/>
            <a:ext cx="4572000" cy="3288847"/>
          </a:xfrm>
        </p:spPr>
        <p:txBody>
          <a:bodyPr>
            <a:normAutofit/>
          </a:bodyPr>
          <a:lstStyle>
            <a:lvl1pPr latinLnBrk="0">
              <a:defRPr lang="zh-TW" sz="1800">
                <a:solidFill>
                  <a:schemeClr val="bg2"/>
                </a:solidFill>
              </a:defRPr>
            </a:lvl1pPr>
            <a:lvl2pPr latinLnBrk="0">
              <a:defRPr lang="zh-TW" sz="1600">
                <a:solidFill>
                  <a:schemeClr val="bg2"/>
                </a:solidFill>
              </a:defRPr>
            </a:lvl2pPr>
            <a:lvl3pPr latinLnBrk="0">
              <a:defRPr lang="zh-TW" sz="1400">
                <a:solidFill>
                  <a:schemeClr val="bg2"/>
                </a:solidFill>
              </a:defRPr>
            </a:lvl3pPr>
            <a:lvl4pPr latinLnBrk="0">
              <a:defRPr lang="zh-TW" sz="1200">
                <a:solidFill>
                  <a:schemeClr val="bg2"/>
                </a:solidFill>
              </a:defRPr>
            </a:lvl4pPr>
            <a:lvl5pPr latinLnBrk="0">
              <a:defRPr lang="zh-TW" sz="1200">
                <a:solidFill>
                  <a:schemeClr val="bg2"/>
                </a:solidFill>
              </a:defRPr>
            </a:lvl5pPr>
            <a:lvl6pPr latinLnBrk="0">
              <a:defRPr lang="zh-TW" sz="1200"/>
            </a:lvl6pPr>
            <a:lvl7pPr latinLnBrk="0">
              <a:defRPr lang="zh-TW" sz="1200"/>
            </a:lvl7pPr>
            <a:lvl8pPr latinLnBrk="0">
              <a:defRPr lang="zh-TW" sz="1200"/>
            </a:lvl8pPr>
            <a:lvl9pPr latinLnBrk="0">
              <a:defRPr lang="zh-TW" sz="12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5" name="文字版面配置區 4"/>
          <p:cNvSpPr>
            <a:spLocks noGrp="1"/>
          </p:cNvSpPr>
          <p:nvPr>
            <p:ph type="body" sz="quarter" idx="3"/>
          </p:nvPr>
        </p:nvSpPr>
        <p:spPr>
          <a:xfrm>
            <a:off x="6278880" y="1837464"/>
            <a:ext cx="4572000" cy="766588"/>
          </a:xfrm>
        </p:spPr>
        <p:txBody>
          <a:bodyPr anchor="ctr">
            <a:normAutofit/>
          </a:bodyPr>
          <a:lstStyle>
            <a:lvl1pPr marL="0" indent="0" latinLnBrk="0">
              <a:spcBef>
                <a:spcPts val="0"/>
              </a:spcBef>
              <a:buNone/>
              <a:defRPr lang="zh-TW" sz="2000" b="0" cap="all" baseline="0">
                <a:solidFill>
                  <a:schemeClr val="bg2"/>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a:t>按一下以編輯母片文字樣式</a:t>
            </a:r>
          </a:p>
        </p:txBody>
      </p:sp>
      <p:sp>
        <p:nvSpPr>
          <p:cNvPr id="6" name="內容版面配置區 5"/>
          <p:cNvSpPr>
            <a:spLocks noGrp="1"/>
          </p:cNvSpPr>
          <p:nvPr>
            <p:ph sz="quarter" idx="4"/>
          </p:nvPr>
        </p:nvSpPr>
        <p:spPr>
          <a:xfrm>
            <a:off x="6278880" y="2740732"/>
            <a:ext cx="4572000" cy="3288847"/>
          </a:xfrm>
        </p:spPr>
        <p:txBody>
          <a:bodyPr>
            <a:normAutofit/>
          </a:bodyPr>
          <a:lstStyle>
            <a:lvl1pPr latinLnBrk="0">
              <a:defRPr lang="zh-TW" sz="1800">
                <a:solidFill>
                  <a:schemeClr val="bg2"/>
                </a:solidFill>
              </a:defRPr>
            </a:lvl1pPr>
            <a:lvl2pPr latinLnBrk="0">
              <a:defRPr lang="zh-TW" sz="1600">
                <a:solidFill>
                  <a:schemeClr val="bg2"/>
                </a:solidFill>
              </a:defRPr>
            </a:lvl2pPr>
            <a:lvl3pPr latinLnBrk="0">
              <a:defRPr lang="zh-TW" sz="1400">
                <a:solidFill>
                  <a:schemeClr val="bg2"/>
                </a:solidFill>
              </a:defRPr>
            </a:lvl3pPr>
            <a:lvl4pPr latinLnBrk="0">
              <a:defRPr lang="zh-TW" sz="1200">
                <a:solidFill>
                  <a:schemeClr val="bg2"/>
                </a:solidFill>
              </a:defRPr>
            </a:lvl4pPr>
            <a:lvl5pPr latinLnBrk="0">
              <a:defRPr lang="zh-TW" sz="1200">
                <a:solidFill>
                  <a:schemeClr val="bg2"/>
                </a:solidFill>
              </a:defRPr>
            </a:lvl5pPr>
            <a:lvl6pPr latinLnBrk="0">
              <a:defRPr lang="zh-TW" sz="1200"/>
            </a:lvl6pPr>
            <a:lvl7pPr latinLnBrk="0">
              <a:defRPr lang="zh-TW" sz="1200"/>
            </a:lvl7pPr>
            <a:lvl8pPr latinLnBrk="0">
              <a:defRPr lang="zh-TW" sz="1200"/>
            </a:lvl8pPr>
            <a:lvl9pPr latinLnBrk="0">
              <a:defRPr lang="zh-TW" sz="12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dirty="0"/>
          </a:p>
        </p:txBody>
      </p:sp>
      <p:sp>
        <p:nvSpPr>
          <p:cNvPr id="7" name="日期版面配置區 6"/>
          <p:cNvSpPr>
            <a:spLocks noGrp="1"/>
          </p:cNvSpPr>
          <p:nvPr>
            <p:ph type="dt" sz="half" idx="10"/>
          </p:nvPr>
        </p:nvSpPr>
        <p:spPr/>
        <p:txBody>
          <a:bodyPr/>
          <a:lstStyle/>
          <a:p>
            <a:endParaRPr lang="zh-TW"/>
          </a:p>
        </p:txBody>
      </p:sp>
      <p:sp>
        <p:nvSpPr>
          <p:cNvPr id="8" name="頁尾版面配置區 7"/>
          <p:cNvSpPr>
            <a:spLocks noGrp="1"/>
          </p:cNvSpPr>
          <p:nvPr>
            <p:ph type="ftr" sz="quarter" idx="11"/>
          </p:nvPr>
        </p:nvSpPr>
        <p:spPr/>
        <p:txBody>
          <a:bodyPr/>
          <a:lstStyle/>
          <a:p>
            <a:endParaRPr lang="zh-TW"/>
          </a:p>
        </p:txBody>
      </p:sp>
      <p:sp>
        <p:nvSpPr>
          <p:cNvPr id="9" name="投影片編號版面配置區 8"/>
          <p:cNvSpPr>
            <a:spLocks noGrp="1"/>
          </p:cNvSpPr>
          <p:nvPr>
            <p:ph type="sldNum" sz="quarter" idx="12"/>
          </p:nvPr>
        </p:nvSpPr>
        <p:spPr/>
        <p:txBody>
          <a:bodyPr/>
          <a:lstStyle/>
          <a:p>
            <a:fld id="{CA8D9AD5-F248-4919-864A-CFD76CC027D6}" type="slidenum">
              <a:rPr/>
              <a:pPr/>
              <a:t>‹#›</a:t>
            </a:fld>
            <a:endParaRPr lang="zh-TW"/>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bg2"/>
                </a:solidFill>
              </a:defRPr>
            </a:lvl1pPr>
          </a:lstStyle>
          <a:p>
            <a:r>
              <a:rPr lang="zh-TW" altLang="en-US"/>
              <a:t>按一下以編輯母片標題樣式</a:t>
            </a:r>
            <a:endParaRPr lang="zh-TW" dirty="0"/>
          </a:p>
        </p:txBody>
      </p:sp>
      <p:sp>
        <p:nvSpPr>
          <p:cNvPr id="3" name="日期版面配置區 2"/>
          <p:cNvSpPr>
            <a:spLocks noGrp="1"/>
          </p:cNvSpPr>
          <p:nvPr>
            <p:ph type="dt" sz="half" idx="10"/>
          </p:nvPr>
        </p:nvSpPr>
        <p:spPr/>
        <p:txBody>
          <a:bodyPr/>
          <a:lstStyle/>
          <a:p>
            <a:endParaRPr lang="zh-TW"/>
          </a:p>
        </p:txBody>
      </p:sp>
      <p:sp>
        <p:nvSpPr>
          <p:cNvPr id="4" name="頁尾版面配置區 3"/>
          <p:cNvSpPr>
            <a:spLocks noGrp="1"/>
          </p:cNvSpPr>
          <p:nvPr>
            <p:ph type="ftr" sz="quarter" idx="11"/>
          </p:nvPr>
        </p:nvSpPr>
        <p:spPr/>
        <p:txBody>
          <a:bodyPr/>
          <a:lstStyle/>
          <a:p>
            <a:endParaRPr lang="zh-TW"/>
          </a:p>
        </p:txBody>
      </p:sp>
      <p:sp>
        <p:nvSpPr>
          <p:cNvPr id="5" name="投影片編號版面配置區 4"/>
          <p:cNvSpPr>
            <a:spLocks noGrp="1"/>
          </p:cNvSpPr>
          <p:nvPr>
            <p:ph type="sldNum" sz="quarter" idx="12"/>
          </p:nvPr>
        </p:nvSpPr>
        <p:spPr>
          <a:xfrm>
            <a:off x="11142132" y="6601968"/>
            <a:ext cx="668867" cy="237744"/>
          </a:xfrm>
        </p:spPr>
        <p:txBody>
          <a:bodyPr vert="horz" lIns="91440" tIns="45720" rIns="91440" bIns="45720" rtlCol="0" anchor="ctr"/>
          <a:lstStyle>
            <a:lvl1pPr>
              <a:defRPr lang="en-US" altLang="zh-TW" sz="1200" smtClean="0"/>
            </a:lvl1pPr>
          </a:lstStyle>
          <a:p>
            <a:fld id="{CA8D9AD5-F248-4919-864A-CFD76CC027D6}" type="slidenum">
              <a:rPr lang="en-US" altLang="zh-TW" smtClean="0"/>
              <a:pPr/>
              <a:t>‹#›</a:t>
            </a:fld>
            <a:endParaRPr lang="en-US" altLang="zh-TW"/>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zh-TW"/>
          </a:p>
        </p:txBody>
      </p:sp>
      <p:sp>
        <p:nvSpPr>
          <p:cNvPr id="2" name="日期版面配置區 1"/>
          <p:cNvSpPr>
            <a:spLocks noGrp="1"/>
          </p:cNvSpPr>
          <p:nvPr>
            <p:ph type="dt" sz="half" idx="10"/>
          </p:nvPr>
        </p:nvSpPr>
        <p:spPr/>
        <p:txBody>
          <a:bodyPr/>
          <a:lstStyle/>
          <a:p>
            <a:endParaRPr lang="zh-TW"/>
          </a:p>
        </p:txBody>
      </p:sp>
      <p:sp>
        <p:nvSpPr>
          <p:cNvPr id="3" name="頁尾版面配置區 2"/>
          <p:cNvSpPr>
            <a:spLocks noGrp="1"/>
          </p:cNvSpPr>
          <p:nvPr>
            <p:ph type="ftr" sz="quarter" idx="11"/>
          </p:nvPr>
        </p:nvSpPr>
        <p:spPr/>
        <p:txBody>
          <a:bodyPr/>
          <a:lstStyle/>
          <a:p>
            <a:endParaRPr lang="zh-TW"/>
          </a:p>
        </p:txBody>
      </p:sp>
      <p:sp>
        <p:nvSpPr>
          <p:cNvPr id="4" name="投影片編號版面配置區 3"/>
          <p:cNvSpPr>
            <a:spLocks noGrp="1"/>
          </p:cNvSpPr>
          <p:nvPr>
            <p:ph type="sldNum" sz="quarter" idx="12"/>
          </p:nvPr>
        </p:nvSpPr>
        <p:spPr>
          <a:xfrm>
            <a:off x="11006666" y="6601968"/>
            <a:ext cx="640080" cy="237744"/>
          </a:xfrm>
        </p:spPr>
        <p:txBody>
          <a:bodyPr vert="horz" lIns="91440" tIns="45720" rIns="91440" bIns="45720" rtlCol="0" anchor="ctr"/>
          <a:lstStyle>
            <a:lvl1pPr>
              <a:defRPr lang="en-US" altLang="zh-TW" sz="1200" smtClean="0"/>
            </a:lvl1pPr>
          </a:lstStyle>
          <a:p>
            <a:fld id="{CA8D9AD5-F248-4919-864A-CFD76CC027D6}" type="slidenum">
              <a:rPr lang="en-US" altLang="zh-TW" smtClean="0"/>
              <a:pPr/>
              <a:t>‹#›</a:t>
            </a:fld>
            <a:endParaRPr lang="en-US" altLang="zh-TW"/>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7470648" y="2350008"/>
            <a:ext cx="4206240" cy="1993392"/>
          </a:xfrm>
        </p:spPr>
        <p:txBody>
          <a:bodyPr anchor="b">
            <a:normAutofit/>
          </a:bodyPr>
          <a:lstStyle>
            <a:lvl1pPr latinLnBrk="0">
              <a:defRPr lang="zh-TW" sz="3400" b="0">
                <a:solidFill>
                  <a:schemeClr val="bg2"/>
                </a:solidFill>
              </a:defRPr>
            </a:lvl1pPr>
          </a:lstStyle>
          <a:p>
            <a:r>
              <a:rPr lang="zh-TW" altLang="en-US"/>
              <a:t>按一下以編輯母片標題樣式</a:t>
            </a:r>
            <a:endParaRPr lang="zh-TW" dirty="0"/>
          </a:p>
        </p:txBody>
      </p:sp>
      <p:sp>
        <p:nvSpPr>
          <p:cNvPr id="3" name="內容版面配置區 2"/>
          <p:cNvSpPr>
            <a:spLocks noGrp="1"/>
          </p:cNvSpPr>
          <p:nvPr>
            <p:ph idx="1"/>
          </p:nvPr>
        </p:nvSpPr>
        <p:spPr>
          <a:xfrm>
            <a:off x="457200" y="758952"/>
            <a:ext cx="6629400" cy="5330952"/>
          </a:xfrm>
        </p:spPr>
        <p:txBody>
          <a:bodyPr>
            <a:normAutofit/>
          </a:bodyPr>
          <a:lstStyle>
            <a:lvl1pPr latinLnBrk="0">
              <a:defRPr lang="zh-TW" sz="2000">
                <a:solidFill>
                  <a:schemeClr val="bg2"/>
                </a:solidFill>
              </a:defRPr>
            </a:lvl1pPr>
            <a:lvl2pPr latinLnBrk="0">
              <a:defRPr lang="zh-TW" sz="1800">
                <a:solidFill>
                  <a:schemeClr val="bg2"/>
                </a:solidFill>
              </a:defRPr>
            </a:lvl2pPr>
            <a:lvl3pPr latinLnBrk="0">
              <a:defRPr lang="zh-TW" sz="1600">
                <a:solidFill>
                  <a:schemeClr val="bg2"/>
                </a:solidFill>
              </a:defRPr>
            </a:lvl3pPr>
            <a:lvl4pPr latinLnBrk="0">
              <a:defRPr lang="zh-TW" sz="1400">
                <a:solidFill>
                  <a:schemeClr val="bg2"/>
                </a:solidFill>
              </a:defRPr>
            </a:lvl4pPr>
            <a:lvl5pPr latinLnBrk="0">
              <a:defRPr lang="zh-TW" sz="1400">
                <a:solidFill>
                  <a:schemeClr val="bg2"/>
                </a:solidFill>
              </a:defRPr>
            </a:lvl5pPr>
            <a:lvl6pPr latinLnBrk="0">
              <a:defRPr lang="zh-TW" sz="1400"/>
            </a:lvl6pPr>
            <a:lvl7pPr latinLnBrk="0">
              <a:defRPr lang="zh-TW" sz="1400"/>
            </a:lvl7pPr>
            <a:lvl8pPr latinLnBrk="0">
              <a:defRPr lang="zh-TW" sz="1400"/>
            </a:lvl8pPr>
            <a:lvl9pPr latinLnBrk="0">
              <a:defRPr lang="zh-TW" sz="14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zh-TW" dirty="0"/>
          </a:p>
        </p:txBody>
      </p:sp>
      <p:sp>
        <p:nvSpPr>
          <p:cNvPr id="4" name="文字版面配置區 3"/>
          <p:cNvSpPr>
            <a:spLocks noGrp="1"/>
          </p:cNvSpPr>
          <p:nvPr>
            <p:ph type="body" sz="half" idx="2"/>
          </p:nvPr>
        </p:nvSpPr>
        <p:spPr>
          <a:xfrm>
            <a:off x="7470648" y="4361688"/>
            <a:ext cx="4206240" cy="1728216"/>
          </a:xfrm>
        </p:spPr>
        <p:txBody>
          <a:bodyPr>
            <a:normAutofit/>
          </a:bodyPr>
          <a:lstStyle>
            <a:lvl1pPr marL="0" indent="0" latinLnBrk="0">
              <a:spcBef>
                <a:spcPts val="1200"/>
              </a:spcBef>
              <a:buNone/>
              <a:defRPr lang="zh-TW" sz="1600">
                <a:solidFill>
                  <a:schemeClr val="bg2"/>
                </a:solidFill>
              </a:defRPr>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CA8D9AD5-F248-4919-864A-CFD76CC027D6}" type="slidenum">
              <a:rPr/>
              <a:pPr/>
              <a:t>‹#›</a:t>
            </a:fld>
            <a:endParaRPr lang="zh-TW"/>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470648" y="2350008"/>
            <a:ext cx="4206240" cy="1993392"/>
          </a:xfrm>
        </p:spPr>
        <p:txBody>
          <a:bodyPr anchor="b">
            <a:normAutofit/>
          </a:bodyPr>
          <a:lstStyle>
            <a:lvl1pPr latinLnBrk="0">
              <a:defRPr lang="zh-TW" sz="3400" b="0"/>
            </a:lvl1pPr>
          </a:lstStyle>
          <a:p>
            <a:r>
              <a:rPr lang="zh-TW" altLang="en-US"/>
              <a:t>按一下以編輯母片標題樣式</a:t>
            </a:r>
            <a:endParaRPr lang="zh-TW" dirty="0"/>
          </a:p>
        </p:txBody>
      </p:sp>
      <p:sp>
        <p:nvSpPr>
          <p:cNvPr id="3" name="圖片版面配置區 2"/>
          <p:cNvSpPr>
            <a:spLocks noGrp="1"/>
          </p:cNvSpPr>
          <p:nvPr>
            <p:ph type="pic" idx="1"/>
          </p:nvPr>
        </p:nvSpPr>
        <p:spPr>
          <a:xfrm>
            <a:off x="301752" y="502920"/>
            <a:ext cx="6702552" cy="5843016"/>
          </a:xfrm>
          <a:solidFill>
            <a:schemeClr val="accent1">
              <a:lumMod val="40000"/>
              <a:lumOff val="60000"/>
            </a:schemeClr>
          </a:solidFill>
        </p:spPr>
        <p:txBody>
          <a:bodyPr/>
          <a:lstStyle>
            <a:lvl1pPr marL="0" indent="0" algn="ctr" latinLnBrk="0">
              <a:buNone/>
              <a:defRPr lang="zh-TW" sz="3200">
                <a:solidFill>
                  <a:schemeClr val="bg1"/>
                </a:solidFill>
              </a:defRPr>
            </a:lvl1pPr>
            <a:lvl2pPr marL="457200" indent="0" latinLnBrk="0">
              <a:buNone/>
              <a:defRPr lang="zh-TW" sz="2800"/>
            </a:lvl2pPr>
            <a:lvl3pPr marL="914400" indent="0" latinLnBrk="0">
              <a:buNone/>
              <a:defRPr lang="zh-TW" sz="2400"/>
            </a:lvl3pPr>
            <a:lvl4pPr marL="1371600" indent="0" latinLnBrk="0">
              <a:buNone/>
              <a:defRPr lang="zh-TW" sz="2000"/>
            </a:lvl4pPr>
            <a:lvl5pPr marL="1828800" indent="0" latinLnBrk="0">
              <a:buNone/>
              <a:defRPr lang="zh-TW" sz="2000"/>
            </a:lvl5pPr>
            <a:lvl6pPr marL="2286000" indent="0" latinLnBrk="0">
              <a:buNone/>
              <a:defRPr lang="zh-TW" sz="2000"/>
            </a:lvl6pPr>
            <a:lvl7pPr marL="2743200" indent="0" latinLnBrk="0">
              <a:buNone/>
              <a:defRPr lang="zh-TW" sz="2000"/>
            </a:lvl7pPr>
            <a:lvl8pPr marL="3200400" indent="0" latinLnBrk="0">
              <a:buNone/>
              <a:defRPr lang="zh-TW" sz="2000"/>
            </a:lvl8pPr>
            <a:lvl9pPr marL="3657600" indent="0" latinLnBrk="0">
              <a:buNone/>
              <a:defRPr lang="zh-TW" sz="2000"/>
            </a:lvl9pPr>
          </a:lstStyle>
          <a:p>
            <a:r>
              <a:rPr lang="zh-TW" altLang="en-US"/>
              <a:t>按一下圖示以新增圖片</a:t>
            </a:r>
            <a:endParaRPr lang="zh-TW" dirty="0"/>
          </a:p>
        </p:txBody>
      </p:sp>
      <p:sp>
        <p:nvSpPr>
          <p:cNvPr id="4" name="文字版面配置區 3"/>
          <p:cNvSpPr>
            <a:spLocks noGrp="1"/>
          </p:cNvSpPr>
          <p:nvPr>
            <p:ph type="body" sz="half" idx="2"/>
          </p:nvPr>
        </p:nvSpPr>
        <p:spPr>
          <a:xfrm>
            <a:off x="7470648" y="4361688"/>
            <a:ext cx="4206240" cy="1728216"/>
          </a:xfrm>
        </p:spPr>
        <p:txBody>
          <a:bodyPr>
            <a:normAutofit/>
          </a:bodyPr>
          <a:lstStyle>
            <a:lvl1pPr marL="0" indent="0" latinLnBrk="0">
              <a:spcBef>
                <a:spcPts val="1200"/>
              </a:spcBef>
              <a:buNone/>
              <a:defRPr lang="zh-TW" sz="16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CA8D9AD5-F248-4919-864A-CFD76CC027D6}" type="slidenum">
              <a:rPr/>
              <a:pPr/>
              <a:t>‹#›</a:t>
            </a:fld>
            <a:endParaRPr lang="zh-TW"/>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658368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zh-TW">
              <a:latin typeface="微軟正黑體" panose="020B0604030504040204" pitchFamily="34" charset="-120"/>
              <a:ea typeface="微軟正黑體" panose="020B0604030504040204" pitchFamily="34" charset="-120"/>
            </a:endParaRPr>
          </a:p>
        </p:txBody>
      </p:sp>
      <p:sp>
        <p:nvSpPr>
          <p:cNvPr id="2" name="標題版面配置區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zh-TW" dirty="0"/>
              <a:t>按一下以編輯母片標題樣式</a:t>
            </a:r>
          </a:p>
        </p:txBody>
      </p:sp>
      <p:sp>
        <p:nvSpPr>
          <p:cNvPr id="3" name="文字版面配置區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zh-TW" dirty="0"/>
              <a:t>按一下以編輯母片文字樣式</a:t>
            </a:r>
          </a:p>
          <a:p>
            <a:pPr lvl="1"/>
            <a:r>
              <a:rPr lang="zh-TW" dirty="0"/>
              <a:t>第二層</a:t>
            </a:r>
          </a:p>
          <a:p>
            <a:pPr lvl="2"/>
            <a:r>
              <a:rPr lang="zh-TW" dirty="0"/>
              <a:t>第三層</a:t>
            </a:r>
          </a:p>
          <a:p>
            <a:pPr lvl="3"/>
            <a:r>
              <a:rPr lang="zh-TW" dirty="0"/>
              <a:t>第四層</a:t>
            </a:r>
          </a:p>
          <a:p>
            <a:pPr lvl="4"/>
            <a:r>
              <a:rPr lang="zh-TW" dirty="0"/>
              <a:t>第五層</a:t>
            </a:r>
          </a:p>
        </p:txBody>
      </p:sp>
      <p:sp>
        <p:nvSpPr>
          <p:cNvPr id="4" name="日期版面配置區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latinLnBrk="0">
              <a:defRPr lang="zh-TW" sz="80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dirty="0"/>
          </a:p>
        </p:txBody>
      </p:sp>
      <p:sp>
        <p:nvSpPr>
          <p:cNvPr id="5" name="頁尾版面配置區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latinLnBrk="0">
              <a:defRPr lang="zh-TW" sz="800" cap="all" baseline="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dirty="0"/>
          </a:p>
        </p:txBody>
      </p:sp>
      <p:sp>
        <p:nvSpPr>
          <p:cNvPr id="6" name="投影片編號版面配置區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latinLnBrk="0">
              <a:defRPr lang="zh-TW" sz="800">
                <a:solidFill>
                  <a:schemeClr val="tx1">
                    <a:tint val="75000"/>
                  </a:schemeClr>
                </a:solidFill>
                <a:latin typeface="微軟正黑體" panose="020B0604030504040204" pitchFamily="34" charset="-120"/>
                <a:ea typeface="微軟正黑體" panose="020B0604030504040204" pitchFamily="34" charset="-120"/>
              </a:defRPr>
            </a:lvl1pPr>
          </a:lstStyle>
          <a:p>
            <a:fld id="{CA8D9AD5-F248-4919-864A-CFD76CC027D6}" type="slidenum">
              <a:rPr lang="en-US" altLang="zh-TW" smtClean="0"/>
              <a:pPr/>
              <a:t>‹#›</a:t>
            </a:fld>
            <a:endParaRPr lang="zh-TW" altLang="en-US" dirty="0"/>
          </a:p>
        </p:txBody>
      </p:sp>
    </p:spTree>
    <p:extLst>
      <p:ext uri="{BB962C8B-B14F-4D97-AF65-F5344CB8AC3E}">
        <p14:creationId xmlns:p14="http://schemas.microsoft.com/office/powerpoint/2010/main" val="25637609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marL="0" indent="0" algn="l" defTabSz="914400" rtl="0" eaLnBrk="1" latinLnBrk="0" hangingPunct="1">
        <a:lnSpc>
          <a:spcPct val="90000"/>
        </a:lnSpc>
        <a:spcBef>
          <a:spcPct val="0"/>
        </a:spcBef>
        <a:buFont typeface="Arial" pitchFamily="34" charset="0"/>
        <a:buNone/>
        <a:defRPr lang="zh-TW" sz="3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tx1"/>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tx1"/>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tx1"/>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tx1"/>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tx1"/>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oa.tku.edu.tw/Law.nsf/8a19663a9342a6a748256e6b00446781/c4ed541eb1574d7e48258598001fdb53?OpenDocumen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slide" Target="slide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finance.tku.edu.tw/finance/?tkuisotope=115%e5%b9%b4%e5%ba%a6%e3%80%8c%e5%9b%a0%e5%85%ac%e8%b5%b4%e5%9c%8b%e5%a4%96%e5%87%ba%e5%b7%ae%e6%88%96%e8%bf%94%e5%9c%8b%e8%bf%b0%e8%81%b7%e4%ba%ba%e5%93%a1%e7%b6%9c%e5%90%88%e4%bf%9d%e9%9a%a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hyperlink" Target="https://law.dgbas.gov.tw/LawContent.aspx?id=FL020312"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aw.dgbas.gov.tw/NewsContent.aspx?id=1245&amp;KW=%e6%94%bf%e5%ba%9c%e6%94%af%e5%87%ba%e6%86%91%e8%ad%89%e8%99%95%e7%90%86%e8%a6%81%e9%bb%9e"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hyperlink" Target="https://www.finance.tku.edu.tw/finance/?page_id=2383" TargetMode="External"/><Relationship Id="rId7" Type="http://schemas.openxmlformats.org/officeDocument/2006/relationships/diagramQuickStyle" Target="../diagrams/quickStyle5.xml"/><Relationship Id="rId2" Type="http://schemas.openxmlformats.org/officeDocument/2006/relationships/hyperlink" Target="https://www.research.tku.edu.tw/zh_tw/news" TargetMode="Externa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hyperlink" Target="https://www.finance.tku.edu.tw/finance/?page_id=4112&amp;ckl=%E6%A0%A1%E5%8B%99%E6%B3%95%E8%A6%8F" TargetMode="External"/><Relationship Id="rId9" Type="http://schemas.microsoft.com/office/2007/relationships/diagramDrawing" Target="../diagrams/drawing5.xml"/></Relationships>
</file>

<file path=ppt/slides/_rels/slide51.xml.rels><?xml version="1.0" encoding="UTF-8" standalone="yes"?>
<Relationships xmlns="http://schemas.openxmlformats.org/package/2006/relationships"><Relationship Id="rId3" Type="http://schemas.openxmlformats.org/officeDocument/2006/relationships/hyperlink" Target="https://www.nstc.gov.tw/folksonomy/list?subSite=&amp;l=ch&amp;menu_id=f6d5c23c-b3ce-438e-911b-12a705dbac5a&amp;view_mode=listView" TargetMode="External"/><Relationship Id="rId7" Type="http://schemas.openxmlformats.org/officeDocument/2006/relationships/hyperlink" Target="https://www.nstc.gov.tw/folksonomy/detail?subSite=&amp;l=ch&amp;article_uid=112ea4cc-bffd-48ff-9b0a-b284647135bc&amp;menu_id=6992afae-aa9c-465d-b90d-66dc3a3b1291&amp;content_type=P&amp;view_mode=listVie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nstc.gov.tw/folksonomy/list?menu_id=4dda1fd8-2aa9-412a-889b-9d34b50b6ccd&amp;l=ch" TargetMode="External"/><Relationship Id="rId5" Type="http://schemas.openxmlformats.org/officeDocument/2006/relationships/hyperlink" Target="https://www.nstc.gov.tw/folksonomy/detail/5301a6b5-8306-4da2-958d-afd68f0b41b5?l=ch" TargetMode="External"/><Relationship Id="rId4" Type="http://schemas.openxmlformats.org/officeDocument/2006/relationships/hyperlink" Target="https://www.nstc.gov.tw/sci/ch/detail/8ad2f789-6415-48e1-81ec-12e359c9aaf7"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nstc.gov.tw/folksonomy/list/d2997b07-710c-4ec5-9c06-54de0660f2c4?l=ch" TargetMode="External"/><Relationship Id="rId2" Type="http://schemas.openxmlformats.org/officeDocument/2006/relationships/hyperlink" Target="https://www.nstc.gov.tw/sci/ch/list?menu_id=12eaa71e-785b-42f0-8329-d64668403e95&amp;filter_uid=none&amp;listKeyword=&amp;pageNum=6&amp;pageSize=18&amp;view_mode=listView&amp;tagUid="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dgbas.gov.tw/mp.asp?mp=1" TargetMode="External"/><Relationship Id="rId2" Type="http://schemas.openxmlformats.org/officeDocument/2006/relationships/hyperlink" Target="https://edu.law.moe.gov.tw/LawContent.aspx?id=FL008371"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finance.tku.edu.tw/finance/?page_id=3507" TargetMode="External"/><Relationship Id="rId7" Type="http://schemas.openxmlformats.org/officeDocument/2006/relationships/image" Target="../media/image6.png"/><Relationship Id="rId2" Type="http://schemas.openxmlformats.org/officeDocument/2006/relationships/hyperlink" Target="https://oa.tku.edu.tw/Law.nsf/8a19663a9342a6a748256e6b00446781/1ddde20a048f3a89482570e000065039?OpenDocument" TargetMode="External"/><Relationship Id="rId1" Type="http://schemas.openxmlformats.org/officeDocument/2006/relationships/slideLayout" Target="../slideLayouts/slideLayout2.xml"/><Relationship Id="rId6" Type="http://schemas.openxmlformats.org/officeDocument/2006/relationships/hyperlink" Target="https://oa.tku.edu.tw/Law.nsf/8a19663a9342a6a748256e6b00446781/13ed2e581a1295b5482577c20015b2e6?OpenDocument" TargetMode="External"/><Relationship Id="rId5" Type="http://schemas.openxmlformats.org/officeDocument/2006/relationships/hyperlink" Target="https://oa.tku.edu.tw/Law.nsf/8a19663a9342a6a748256e6b00446781/dce68929a86c4d70482570e00006502a?OpenDocument" TargetMode="External"/><Relationship Id="rId4" Type="http://schemas.openxmlformats.org/officeDocument/2006/relationships/hyperlink" Target="https://oa.tku.edu.tw/Law.nsf/8a19663a9342a6a748256e6b00446781/89f25f8a338b07b8482570e000065047?OpenDocument"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research.tku.edu.tw/Front/Forms/WriteOff/Archive.aspx?id=S9EKPDmVPKo=" TargetMode="External"/><Relationship Id="rId2" Type="http://schemas.openxmlformats.org/officeDocument/2006/relationships/hyperlink" Target="https://www.research.tku.edu.tw/Front/Forms/Researcher/Archive.aspx?id=TurPkpieWlg="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hyperlink" Target="https://www.research.tku.edu.tw/Front/Forms/Researcher/Archive.aspx?id=TurPkpieWlg=" TargetMode="External"/><Relationship Id="rId2" Type="http://schemas.openxmlformats.org/officeDocument/2006/relationships/hyperlink" Target="https://www.research.tku.edu.tw/Front/Forms/SubsidyProject/Archive.aspx?id=Tcnx67x3qlU=" TargetMode="External"/><Relationship Id="rId1" Type="http://schemas.openxmlformats.org/officeDocument/2006/relationships/slideLayout" Target="../slideLayouts/slideLayout2.xml"/><Relationship Id="rId4" Type="http://schemas.openxmlformats.org/officeDocument/2006/relationships/hyperlink" Target="https://www.research.tku.edu.tw/Front/Forms/WriteOff/Archive.aspx?id=S9EKPDmVPKo="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tku365.sharepoint.com/sites/TKU-theteachingpracticeresearchprogram68/Shared%20Documents/Forms/AllItems.aspx" TargetMode="External"/><Relationship Id="rId2" Type="http://schemas.openxmlformats.org/officeDocument/2006/relationships/hyperlink" Target="https://www.research.tku.edu.tw/Front/Forms/WriteOff/Archive.aspx?id=S9EKPDmVPKo="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finance.tku.edu.tw/finance/?page_id=2383" TargetMode="External"/><Relationship Id="rId2" Type="http://schemas.openxmlformats.org/officeDocument/2006/relationships/hyperlink" Target="https://finfo.ais.tku.edu.tw/pmt"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finfo.ais.tku.edu.tw/rcp"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finance.tku.edu.tw/finance/?page_id=3514" TargetMode="Externa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zh-TW" altLang="en-US" b="1" dirty="0"/>
              <a:t>產學合作計畫</a:t>
            </a:r>
            <a:br>
              <a:rPr lang="en-US" altLang="zh-TW" b="1" dirty="0"/>
            </a:br>
            <a:r>
              <a:rPr lang="zh-TW" altLang="en-US" b="1" dirty="0"/>
              <a:t>報帳流程及注意事項 </a:t>
            </a:r>
            <a:endParaRPr lang="zh-TW" b="1" dirty="0"/>
          </a:p>
        </p:txBody>
      </p:sp>
      <p:sp>
        <p:nvSpPr>
          <p:cNvPr id="3" name="副標題 2"/>
          <p:cNvSpPr>
            <a:spLocks noGrp="1"/>
          </p:cNvSpPr>
          <p:nvPr>
            <p:ph type="subTitle" idx="1"/>
          </p:nvPr>
        </p:nvSpPr>
        <p:spPr/>
        <p:txBody>
          <a:bodyPr/>
          <a:lstStyle/>
          <a:p>
            <a:pPr algn="r"/>
            <a:r>
              <a:rPr lang="zh-TW" altLang="en-US" dirty="0"/>
              <a:t>財務處會計組</a:t>
            </a:r>
            <a:endParaRPr lang="en-US" altLang="zh-TW" dirty="0"/>
          </a:p>
          <a:p>
            <a:pPr algn="r"/>
            <a:r>
              <a:rPr lang="en-US" altLang="zh-TW" dirty="0"/>
              <a:t>115.09.01</a:t>
            </a:r>
            <a:endParaRPr lang="zh-TW" dirty="0"/>
          </a:p>
        </p:txBody>
      </p:sp>
      <p:sp>
        <p:nvSpPr>
          <p:cNvPr id="4" name="文字方塊 3"/>
          <p:cNvSpPr txBox="1"/>
          <p:nvPr/>
        </p:nvSpPr>
        <p:spPr>
          <a:xfrm>
            <a:off x="2474916" y="5114033"/>
            <a:ext cx="7224583" cy="369332"/>
          </a:xfrm>
          <a:prstGeom prst="rect">
            <a:avLst/>
          </a:prstGeom>
          <a:noFill/>
        </p:spPr>
        <p:txBody>
          <a:bodyPr wrap="square" rtlCol="0">
            <a:spAutoFit/>
          </a:bodyPr>
          <a:lstStyle/>
          <a:p>
            <a:pPr algn="ctr"/>
            <a:r>
              <a:rPr lang="en-US" altLang="zh-TW" dirty="0"/>
              <a:t>(</a:t>
            </a:r>
            <a:r>
              <a:rPr lang="zh-TW" altLang="en-US" dirty="0"/>
              <a:t>本份投影片設有超連結，請使用「投影片放映」模式</a:t>
            </a:r>
            <a:r>
              <a:rPr lang="en-US" altLang="zh-TW" dirty="0"/>
              <a:t>)</a:t>
            </a:r>
            <a:endParaRPr lang="zh-TW" altLang="en-US" dirty="0"/>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151792" y="949569"/>
            <a:ext cx="10498016" cy="5558807"/>
          </a:xfrm>
        </p:spPr>
        <p:txBody>
          <a:bodyPr>
            <a:noAutofit/>
          </a:bodyPr>
          <a:lstStyle/>
          <a:p>
            <a:pPr>
              <a:lnSpc>
                <a:spcPct val="100000"/>
              </a:lnSpc>
              <a:spcBef>
                <a:spcPts val="1200"/>
              </a:spcBef>
              <a:buFont typeface="Wingdings" panose="05000000000000000000" pitchFamily="2" charset="2"/>
              <a:buChar char="n"/>
            </a:pPr>
            <a:r>
              <a:rPr lang="zh-TW" altLang="en-US" sz="2100" b="1" dirty="0"/>
              <a:t>辦理採購前，請先確認是否為計畫核定項目，如否，應先辦理</a:t>
            </a:r>
            <a:r>
              <a:rPr lang="zh-TW" altLang="en-US" sz="2100" b="1" dirty="0">
                <a:solidFill>
                  <a:srgbClr val="FF0000"/>
                </a:solidFill>
              </a:rPr>
              <a:t>計畫變更程序</a:t>
            </a:r>
            <a:r>
              <a:rPr lang="zh-TW" altLang="en-US" sz="2100" b="1" dirty="0">
                <a:solidFill>
                  <a:schemeClr val="bg1"/>
                </a:solidFill>
              </a:rPr>
              <a:t>。</a:t>
            </a:r>
            <a:endParaRPr lang="en-US" altLang="zh-TW" sz="2100" b="1" dirty="0">
              <a:solidFill>
                <a:schemeClr val="bg1"/>
              </a:solidFill>
            </a:endParaRPr>
          </a:p>
          <a:p>
            <a:pPr>
              <a:lnSpc>
                <a:spcPct val="100000"/>
              </a:lnSpc>
              <a:spcBef>
                <a:spcPts val="1200"/>
              </a:spcBef>
              <a:buFont typeface="Wingdings" panose="05000000000000000000" pitchFamily="2" charset="2"/>
              <a:buChar char="n"/>
            </a:pPr>
            <a:r>
              <a:rPr lang="zh-TW" altLang="zh-TW" sz="2100" b="1" dirty="0"/>
              <a:t>估價金額未達新臺幣</a:t>
            </a:r>
            <a:r>
              <a:rPr lang="en-US" altLang="zh-TW" sz="2100" b="1" dirty="0"/>
              <a:t>1</a:t>
            </a:r>
            <a:r>
              <a:rPr lang="zh-TW" altLang="zh-TW" sz="2100" b="1" dirty="0"/>
              <a:t>萬元者，可免提採購案</a:t>
            </a:r>
            <a:r>
              <a:rPr lang="zh-TW" altLang="en-US" sz="2100" b="1" dirty="0"/>
              <a:t>。</a:t>
            </a:r>
            <a:endParaRPr lang="en-US" altLang="zh-TW" sz="2100" b="1" dirty="0">
              <a:solidFill>
                <a:srgbClr val="FF0000"/>
              </a:solidFill>
            </a:endParaRPr>
          </a:p>
          <a:p>
            <a:pPr>
              <a:lnSpc>
                <a:spcPct val="100000"/>
              </a:lnSpc>
              <a:spcBef>
                <a:spcPts val="1200"/>
              </a:spcBef>
              <a:buFont typeface="Wingdings" panose="05000000000000000000" pitchFamily="2" charset="2"/>
              <a:buChar char="n"/>
            </a:pPr>
            <a:r>
              <a:rPr lang="zh-TW" altLang="en-US" sz="2100" b="1" dirty="0">
                <a:solidFill>
                  <a:srgbClr val="FF0000"/>
                </a:solidFill>
              </a:rPr>
              <a:t>電腦軟硬體</a:t>
            </a:r>
            <a:r>
              <a:rPr lang="en-US" altLang="zh-TW" sz="2100" b="1" dirty="0">
                <a:solidFill>
                  <a:srgbClr val="FF0000"/>
                </a:solidFill>
              </a:rPr>
              <a:t>(</a:t>
            </a:r>
            <a:r>
              <a:rPr lang="zh-TW" altLang="en-US" sz="2100" b="1" dirty="0">
                <a:solidFill>
                  <a:srgbClr val="FF0000"/>
                </a:solidFill>
              </a:rPr>
              <a:t>不含耗材、零件</a:t>
            </a:r>
            <a:r>
              <a:rPr lang="en-US" altLang="zh-TW" sz="2100" b="1" dirty="0">
                <a:solidFill>
                  <a:srgbClr val="FF0000"/>
                </a:solidFill>
              </a:rPr>
              <a:t>)</a:t>
            </a:r>
            <a:r>
              <a:rPr lang="zh-TW" altLang="en-US" sz="2100" b="1" dirty="0">
                <a:solidFill>
                  <a:srgbClr val="FF0000"/>
                </a:solidFill>
              </a:rPr>
              <a:t>估價金額達新臺幣</a:t>
            </a:r>
            <a:r>
              <a:rPr lang="en-US" altLang="zh-TW" sz="2100" b="1" dirty="0">
                <a:solidFill>
                  <a:srgbClr val="FF0000"/>
                </a:solidFill>
              </a:rPr>
              <a:t>1</a:t>
            </a:r>
            <a:r>
              <a:rPr lang="zh-TW" altLang="en-US" sz="2100" b="1" dirty="0">
                <a:solidFill>
                  <a:srgbClr val="FF0000"/>
                </a:solidFill>
              </a:rPr>
              <a:t>萬元以上</a:t>
            </a:r>
            <a:r>
              <a:rPr lang="zh-TW" altLang="en-US" sz="2100" b="1" dirty="0"/>
              <a:t>請購，應先會簽</a:t>
            </a:r>
            <a:r>
              <a:rPr lang="zh-TW" altLang="en-US" sz="2100" b="1" dirty="0">
                <a:solidFill>
                  <a:srgbClr val="FF0000"/>
                </a:solidFill>
              </a:rPr>
              <a:t>資訊處</a:t>
            </a:r>
            <a:r>
              <a:rPr lang="zh-TW" altLang="en-US" sz="2100" b="1" dirty="0"/>
              <a:t>。</a:t>
            </a:r>
            <a:r>
              <a:rPr lang="zh-HK" altLang="zh-TW" sz="2100" b="1" dirty="0"/>
              <a:t>採購</a:t>
            </a:r>
            <a:r>
              <a:rPr lang="zh-TW" altLang="zh-TW" sz="2100" b="1" dirty="0"/>
              <a:t>項目</a:t>
            </a:r>
            <a:r>
              <a:rPr lang="zh-HK" altLang="zh-TW" sz="2100" b="1" dirty="0"/>
              <a:t>屬資訊處公告之專案標準設備且總價在</a:t>
            </a:r>
            <a:r>
              <a:rPr lang="en-US" altLang="zh-HK" sz="2100" b="1" dirty="0">
                <a:solidFill>
                  <a:srgbClr val="FF0000"/>
                </a:solidFill>
              </a:rPr>
              <a:t>5</a:t>
            </a:r>
            <a:r>
              <a:rPr lang="zh-HK" altLang="zh-TW" sz="2100" b="1" dirty="0">
                <a:solidFill>
                  <a:srgbClr val="FF0000"/>
                </a:solidFill>
              </a:rPr>
              <a:t>萬元以內</a:t>
            </a:r>
            <a:r>
              <a:rPr lang="zh-HK" altLang="zh-TW" sz="2100" b="1" dirty="0"/>
              <a:t>者</a:t>
            </a:r>
            <a:r>
              <a:rPr lang="zh-TW" altLang="zh-TW" sz="2100" b="1" dirty="0"/>
              <a:t>，</a:t>
            </a:r>
            <a:r>
              <a:rPr lang="zh-HK" altLang="zh-TW" sz="2100" b="1" dirty="0"/>
              <a:t>得免會資訊處</a:t>
            </a:r>
            <a:r>
              <a:rPr lang="zh-TW" altLang="zh-TW" sz="2100" b="1" dirty="0"/>
              <a:t>。</a:t>
            </a:r>
            <a:endParaRPr lang="en-US" altLang="zh-TW" sz="2100" b="1" dirty="0"/>
          </a:p>
          <a:p>
            <a:pPr>
              <a:lnSpc>
                <a:spcPct val="100000"/>
              </a:lnSpc>
              <a:spcBef>
                <a:spcPts val="1200"/>
              </a:spcBef>
              <a:buFont typeface="Wingdings" panose="05000000000000000000" pitchFamily="2" charset="2"/>
              <a:buChar char="n"/>
            </a:pPr>
            <a:r>
              <a:rPr lang="zh-TW" altLang="en-US" sz="2100" b="1" dirty="0">
                <a:solidFill>
                  <a:srgbClr val="FF0000"/>
                </a:solidFill>
              </a:rPr>
              <a:t>採購金額</a:t>
            </a:r>
            <a:r>
              <a:rPr lang="en-US" altLang="zh-TW" sz="2100" b="1" dirty="0">
                <a:solidFill>
                  <a:srgbClr val="FF0000"/>
                </a:solidFill>
              </a:rPr>
              <a:t>1</a:t>
            </a:r>
            <a:r>
              <a:rPr lang="zh-TW" altLang="en-US" sz="2100" b="1" dirty="0">
                <a:solidFill>
                  <a:srgbClr val="FF0000"/>
                </a:solidFill>
              </a:rPr>
              <a:t>萬元以上未達</a:t>
            </a:r>
            <a:r>
              <a:rPr lang="en-US" altLang="zh-TW" sz="2100" b="1" dirty="0">
                <a:solidFill>
                  <a:srgbClr val="FF0000"/>
                </a:solidFill>
              </a:rPr>
              <a:t>10</a:t>
            </a:r>
            <a:r>
              <a:rPr lang="zh-TW" altLang="en-US" sz="2100" b="1" dirty="0">
                <a:solidFill>
                  <a:srgbClr val="FF0000"/>
                </a:solidFill>
              </a:rPr>
              <a:t>萬元</a:t>
            </a:r>
            <a:r>
              <a:rPr lang="zh-TW" altLang="en-US" sz="2100" b="1" dirty="0"/>
              <a:t>：由一級單位主管決行，請購單不用會財務處。</a:t>
            </a:r>
          </a:p>
          <a:p>
            <a:pPr>
              <a:lnSpc>
                <a:spcPct val="100000"/>
              </a:lnSpc>
              <a:spcBef>
                <a:spcPts val="1200"/>
              </a:spcBef>
              <a:buFont typeface="Wingdings" panose="05000000000000000000" pitchFamily="2" charset="2"/>
              <a:buChar char="n"/>
            </a:pPr>
            <a:r>
              <a:rPr lang="zh-TW" altLang="en-US" sz="2100" b="1" dirty="0">
                <a:solidFill>
                  <a:srgbClr val="FF0000"/>
                </a:solidFill>
              </a:rPr>
              <a:t>採購金額</a:t>
            </a:r>
            <a:r>
              <a:rPr lang="en-US" altLang="zh-TW" sz="2100" b="1" dirty="0">
                <a:solidFill>
                  <a:srgbClr val="FF0000"/>
                </a:solidFill>
              </a:rPr>
              <a:t>10</a:t>
            </a:r>
            <a:r>
              <a:rPr lang="zh-TW" altLang="en-US" sz="2100" b="1" dirty="0">
                <a:solidFill>
                  <a:srgbClr val="FF0000"/>
                </a:solidFill>
              </a:rPr>
              <a:t>萬元以上</a:t>
            </a:r>
            <a:r>
              <a:rPr lang="en-US" altLang="zh-TW" sz="2100" b="1" u="sng" dirty="0">
                <a:solidFill>
                  <a:srgbClr val="FF0000"/>
                </a:solidFill>
              </a:rPr>
              <a:t>(</a:t>
            </a:r>
            <a:r>
              <a:rPr lang="zh-TW" altLang="en-US" sz="2100" b="1" u="sng" dirty="0">
                <a:solidFill>
                  <a:srgbClr val="FF0000"/>
                </a:solidFill>
              </a:rPr>
              <a:t>含同一廠商分批送貨，年度總金額達</a:t>
            </a:r>
            <a:r>
              <a:rPr lang="en-US" altLang="zh-TW" sz="2100" b="1" u="sng" dirty="0">
                <a:solidFill>
                  <a:srgbClr val="FF0000"/>
                </a:solidFill>
              </a:rPr>
              <a:t>10</a:t>
            </a:r>
            <a:r>
              <a:rPr lang="zh-TW" altLang="en-US" sz="2100" b="1" u="sng" dirty="0">
                <a:solidFill>
                  <a:srgbClr val="FF0000"/>
                </a:solidFill>
              </a:rPr>
              <a:t>萬元者</a:t>
            </a:r>
            <a:r>
              <a:rPr lang="en-US" altLang="zh-TW" sz="2100" b="1" u="sng" dirty="0">
                <a:solidFill>
                  <a:srgbClr val="FF0000"/>
                </a:solidFill>
              </a:rPr>
              <a:t>)</a:t>
            </a:r>
            <a:r>
              <a:rPr lang="zh-TW" altLang="en-US" sz="2100" b="1" dirty="0"/>
              <a:t>：應先辦理請購。</a:t>
            </a:r>
            <a:endParaRPr lang="en-US" altLang="zh-TW" sz="2100" b="1" dirty="0"/>
          </a:p>
          <a:p>
            <a:pPr lvl="1">
              <a:lnSpc>
                <a:spcPct val="100000"/>
              </a:lnSpc>
              <a:spcBef>
                <a:spcPts val="1200"/>
              </a:spcBef>
              <a:buFont typeface="Wingdings" panose="05000000000000000000" pitchFamily="2" charset="2"/>
              <a:buChar char="ü"/>
            </a:pPr>
            <a:r>
              <a:rPr lang="zh-TW" altLang="en-US" sz="2100" b="1" dirty="0"/>
              <a:t>請購流程：計畫主持人→單位主管→一級主管→會簽相關單位</a:t>
            </a:r>
            <a:r>
              <a:rPr lang="en-US" altLang="zh-TW" sz="2100" b="1" dirty="0"/>
              <a:t>(</a:t>
            </a:r>
            <a:r>
              <a:rPr lang="zh-TW" altLang="en-US" sz="2100" b="1" dirty="0"/>
              <a:t>研發處</a:t>
            </a:r>
            <a:r>
              <a:rPr lang="en-US" altLang="zh-TW" sz="2100" b="1" dirty="0"/>
              <a:t>/</a:t>
            </a:r>
            <a:r>
              <a:rPr lang="zh-TW" altLang="en-US" sz="2100" b="1" dirty="0"/>
              <a:t>教務處、資</a:t>
            </a:r>
            <a:endParaRPr lang="en-US" altLang="zh-TW" sz="2100" b="1" dirty="0"/>
          </a:p>
          <a:p>
            <a:pPr marL="365760" lvl="1" indent="0">
              <a:lnSpc>
                <a:spcPct val="100000"/>
              </a:lnSpc>
              <a:spcBef>
                <a:spcPts val="1200"/>
              </a:spcBef>
              <a:buNone/>
            </a:pPr>
            <a:r>
              <a:rPr lang="zh-TW" altLang="en-US" sz="2100" b="1" dirty="0"/>
              <a:t>　　　　　　訊處</a:t>
            </a:r>
            <a:r>
              <a:rPr lang="en-US" altLang="zh-TW" sz="2100" b="1" dirty="0"/>
              <a:t>)</a:t>
            </a:r>
            <a:r>
              <a:rPr lang="zh-TW" altLang="en-US" sz="2100" b="1" dirty="0"/>
              <a:t>→財務處→總務處</a:t>
            </a:r>
            <a:r>
              <a:rPr lang="en-US" altLang="zh-TW" sz="2100" b="1" dirty="0"/>
              <a:t>(40</a:t>
            </a:r>
            <a:r>
              <a:rPr lang="zh-TW" altLang="en-US" sz="2100" b="1" dirty="0"/>
              <a:t>萬元以上提採購會</a:t>
            </a:r>
            <a:r>
              <a:rPr lang="en-US" altLang="zh-TW" sz="2100" b="1" dirty="0"/>
              <a:t>) →</a:t>
            </a:r>
            <a:r>
              <a:rPr lang="zh-TW" altLang="en-US" sz="2100" b="1" dirty="0"/>
              <a:t>依決行權責核准</a:t>
            </a:r>
            <a:r>
              <a:rPr lang="en-US" altLang="zh-TW" sz="2100" b="1" dirty="0">
                <a:solidFill>
                  <a:srgbClr val="0070C0"/>
                </a:solidFill>
              </a:rPr>
              <a:t>(</a:t>
            </a:r>
            <a:r>
              <a:rPr lang="zh-TW" altLang="en-US" sz="2100" b="1" dirty="0">
                <a:solidFill>
                  <a:srgbClr val="0070C0"/>
                </a:solidFill>
              </a:rPr>
              <a:t>請詳</a:t>
            </a:r>
            <a:endParaRPr lang="en-US" altLang="zh-TW" sz="2100" b="1" dirty="0">
              <a:solidFill>
                <a:srgbClr val="0070C0"/>
              </a:solidFill>
            </a:endParaRPr>
          </a:p>
          <a:p>
            <a:pPr marL="365760" lvl="1" indent="0">
              <a:lnSpc>
                <a:spcPct val="100000"/>
              </a:lnSpc>
              <a:spcBef>
                <a:spcPts val="1200"/>
              </a:spcBef>
              <a:buNone/>
            </a:pPr>
            <a:r>
              <a:rPr lang="zh-TW" altLang="en-US" sz="2100" b="1" dirty="0">
                <a:solidFill>
                  <a:srgbClr val="0070C0"/>
                </a:solidFill>
              </a:rPr>
              <a:t>　　　　　　總務處修繕採購財物估價審議辦法</a:t>
            </a:r>
            <a:r>
              <a:rPr lang="en-US" altLang="zh-TW" sz="2100" b="1" dirty="0">
                <a:solidFill>
                  <a:srgbClr val="0070C0"/>
                </a:solidFill>
              </a:rPr>
              <a:t>)</a:t>
            </a:r>
          </a:p>
          <a:p>
            <a:pPr lvl="1">
              <a:lnSpc>
                <a:spcPct val="100000"/>
              </a:lnSpc>
              <a:spcBef>
                <a:spcPts val="1200"/>
              </a:spcBef>
              <a:buFont typeface="Wingdings" panose="05000000000000000000" pitchFamily="2" charset="2"/>
              <a:buChar char="ü"/>
            </a:pPr>
            <a:r>
              <a:rPr lang="zh-TW" altLang="en-US" sz="2100" b="1" dirty="0"/>
              <a:t>請購流程完成由請購單位進行採購作業</a:t>
            </a:r>
            <a:endParaRPr lang="en-US" altLang="zh-TW" sz="2100" b="1" dirty="0"/>
          </a:p>
          <a:p>
            <a:pPr>
              <a:lnSpc>
                <a:spcPct val="100000"/>
              </a:lnSpc>
              <a:spcBef>
                <a:spcPts val="1200"/>
              </a:spcBef>
              <a:buFont typeface="Wingdings" panose="05000000000000000000" pitchFamily="2" charset="2"/>
              <a:buChar char="n"/>
            </a:pPr>
            <a:r>
              <a:rPr lang="zh-TW" altLang="en-US" sz="2100" b="1" dirty="0"/>
              <a:t>向同一廠商單次採購達</a:t>
            </a:r>
            <a:r>
              <a:rPr lang="en-US" altLang="zh-TW" sz="2100" b="1" dirty="0">
                <a:solidFill>
                  <a:srgbClr val="FF0000"/>
                </a:solidFill>
              </a:rPr>
              <a:t>1</a:t>
            </a:r>
            <a:r>
              <a:rPr lang="zh-TW" altLang="en-US" sz="2100" b="1" dirty="0">
                <a:solidFill>
                  <a:srgbClr val="FF0000"/>
                </a:solidFill>
              </a:rPr>
              <a:t>萬元以上</a:t>
            </a:r>
            <a:r>
              <a:rPr lang="zh-TW" altLang="en-US" sz="2100" b="1" dirty="0"/>
              <a:t>者，款項請勿自行代墊，應</a:t>
            </a:r>
            <a:r>
              <a:rPr lang="zh-TW" altLang="en-US" sz="2100" b="1" dirty="0">
                <a:solidFill>
                  <a:srgbClr val="FF0000"/>
                </a:solidFill>
              </a:rPr>
              <a:t>由本校逕行支付廠商</a:t>
            </a:r>
            <a:r>
              <a:rPr lang="zh-TW" altLang="en-US" sz="2100" b="1" dirty="0">
                <a:solidFill>
                  <a:schemeClr val="bg1"/>
                </a:solidFill>
              </a:rPr>
              <a:t>。</a:t>
            </a:r>
            <a:endParaRPr lang="en-US" altLang="zh-TW" sz="2100" b="1" dirty="0">
              <a:solidFill>
                <a:schemeClr val="bg1"/>
              </a:solidFill>
            </a:endParaRPr>
          </a:p>
          <a:p>
            <a:pPr lvl="1">
              <a:lnSpc>
                <a:spcPct val="100000"/>
              </a:lnSpc>
              <a:spcBef>
                <a:spcPts val="1200"/>
              </a:spcBef>
              <a:buFont typeface="Wingdings" panose="05000000000000000000" pitchFamily="2" charset="2"/>
              <a:buChar char="ü"/>
            </a:pPr>
            <a:r>
              <a:rPr lang="zh-TW" altLang="en-US" sz="2100" b="1" dirty="0">
                <a:solidFill>
                  <a:srgbClr val="FF0000"/>
                </a:solidFill>
              </a:rPr>
              <a:t>若有特殊原因必須墊付時，應於報支經費時敍明理由。</a:t>
            </a:r>
            <a:endParaRPr lang="en-US" altLang="zh-TW" sz="2100" b="1" dirty="0">
              <a:solidFill>
                <a:srgbClr val="FF0000"/>
              </a:solidFill>
            </a:endParaRPr>
          </a:p>
        </p:txBody>
      </p:sp>
      <p:sp>
        <p:nvSpPr>
          <p:cNvPr id="3" name="標題 2"/>
          <p:cNvSpPr>
            <a:spLocks noGrp="1"/>
          </p:cNvSpPr>
          <p:nvPr>
            <p:ph type="title"/>
          </p:nvPr>
        </p:nvSpPr>
        <p:spPr>
          <a:xfrm>
            <a:off x="659423" y="248195"/>
            <a:ext cx="10047766" cy="560697"/>
          </a:xfrm>
        </p:spPr>
        <p:txBody>
          <a:bodyPr>
            <a:normAutofit/>
          </a:bodyPr>
          <a:lstStyle/>
          <a:p>
            <a:r>
              <a:rPr lang="zh-TW" altLang="en-US" dirty="0"/>
              <a:t>採購相關行政流程</a:t>
            </a:r>
            <a:r>
              <a:rPr lang="en-US" altLang="zh-TW" sz="2200" dirty="0"/>
              <a:t>(</a:t>
            </a:r>
            <a:r>
              <a:rPr lang="zh-TW" altLang="en-US" sz="2200" dirty="0"/>
              <a:t>非科研採購案件</a:t>
            </a:r>
            <a:r>
              <a:rPr lang="en-US" altLang="zh-TW" sz="2200" dirty="0"/>
              <a:t>) </a:t>
            </a:r>
            <a:r>
              <a:rPr lang="zh-TW" altLang="en-US" sz="2400" u="sng" dirty="0">
                <a:solidFill>
                  <a:srgbClr val="FF0000"/>
                </a:solidFill>
              </a:rPr>
              <a:t>符合科研採購者另依規定</a:t>
            </a:r>
          </a:p>
        </p:txBody>
      </p:sp>
      <p:sp>
        <p:nvSpPr>
          <p:cNvPr id="5" name="投影片編號版面配置區 4"/>
          <p:cNvSpPr>
            <a:spLocks noGrp="1"/>
          </p:cNvSpPr>
          <p:nvPr>
            <p:ph type="sldNum" sz="quarter" idx="12"/>
          </p:nvPr>
        </p:nvSpPr>
        <p:spPr/>
        <p:txBody>
          <a:bodyPr/>
          <a:lstStyle/>
          <a:p>
            <a:fld id="{58A380AB-936D-4527-96E3-67EC2F507ECF}" type="slidenum">
              <a:rPr lang="zh-TW" altLang="en-US">
                <a:solidFill>
                  <a:prstClr val="white"/>
                </a:solidFill>
                <a:latin typeface="Trebuchet MS"/>
                <a:ea typeface="微軟正黑體" panose="020B0604030504040204" pitchFamily="34" charset="-120"/>
              </a:rPr>
              <a:pPr/>
              <a:t>10</a:t>
            </a:fld>
            <a:endParaRPr lang="zh-TW" altLang="en-US">
              <a:solidFill>
                <a:prstClr val="white"/>
              </a:solidFill>
              <a:latin typeface="Trebuchet MS"/>
              <a:ea typeface="微軟正黑體" panose="020B0604030504040204" pitchFamily="34" charset="-120"/>
            </a:endParaRPr>
          </a:p>
        </p:txBody>
      </p:sp>
    </p:spTree>
    <p:extLst>
      <p:ext uri="{BB962C8B-B14F-4D97-AF65-F5344CB8AC3E}">
        <p14:creationId xmlns:p14="http://schemas.microsoft.com/office/powerpoint/2010/main" val="40078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CD7D2-567A-77C5-0454-2F4F3EB4A80A}"/>
            </a:ext>
          </a:extLst>
        </p:cNvPr>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B1F6FEBB-9473-A617-A3ED-9B2246B58B92}"/>
              </a:ext>
            </a:extLst>
          </p:cNvPr>
          <p:cNvSpPr>
            <a:spLocks noGrp="1"/>
          </p:cNvSpPr>
          <p:nvPr>
            <p:ph idx="1"/>
          </p:nvPr>
        </p:nvSpPr>
        <p:spPr>
          <a:xfrm>
            <a:off x="1151791" y="949569"/>
            <a:ext cx="10923667" cy="5558807"/>
          </a:xfrm>
        </p:spPr>
        <p:txBody>
          <a:bodyPr>
            <a:noAutofit/>
          </a:bodyPr>
          <a:lstStyle/>
          <a:p>
            <a:pPr>
              <a:lnSpc>
                <a:spcPct val="100000"/>
              </a:lnSpc>
              <a:spcBef>
                <a:spcPts val="1200"/>
              </a:spcBef>
              <a:buFont typeface="Wingdings" panose="05000000000000000000" pitchFamily="2" charset="2"/>
              <a:buChar char="n"/>
            </a:pPr>
            <a:r>
              <a:rPr lang="zh-TW" altLang="en-US" sz="2100" b="1" dirty="0"/>
              <a:t>依</a:t>
            </a:r>
            <a:r>
              <a:rPr lang="zh-TW" altLang="en-US" sz="2100" b="1" dirty="0">
                <a:solidFill>
                  <a:srgbClr val="FF0000"/>
                </a:solidFill>
                <a:hlinkClick r:id="rId2"/>
              </a:rPr>
              <a:t>淡江大學科學技術研究發展採購辦法</a:t>
            </a:r>
            <a:r>
              <a:rPr lang="zh-TW" altLang="en-US" sz="2100" b="1" dirty="0"/>
              <a:t>辦理。</a:t>
            </a:r>
            <a:endParaRPr lang="en-US" altLang="zh-TW" sz="2100" b="1" dirty="0"/>
          </a:p>
          <a:p>
            <a:pPr>
              <a:lnSpc>
                <a:spcPct val="100000"/>
              </a:lnSpc>
              <a:spcBef>
                <a:spcPts val="1200"/>
              </a:spcBef>
              <a:buFont typeface="Wingdings" panose="05000000000000000000" pitchFamily="2" charset="2"/>
              <a:buChar char="n"/>
            </a:pPr>
            <a:r>
              <a:rPr lang="zh-TW" altLang="en-US" sz="2100" b="1" dirty="0"/>
              <a:t>辦理採購前，請先確認是否為科研採購及為計畫核定項目，如否，應先辦理</a:t>
            </a:r>
            <a:r>
              <a:rPr lang="zh-TW" altLang="en-US" sz="2100" b="1" dirty="0">
                <a:solidFill>
                  <a:srgbClr val="FF0000"/>
                </a:solidFill>
              </a:rPr>
              <a:t>計畫變更程序</a:t>
            </a:r>
            <a:r>
              <a:rPr lang="zh-TW" altLang="en-US" sz="2100" b="1" dirty="0">
                <a:solidFill>
                  <a:schemeClr val="bg1"/>
                </a:solidFill>
              </a:rPr>
              <a:t>。</a:t>
            </a:r>
            <a:endParaRPr lang="en-US" altLang="zh-TW" sz="2100" b="1" dirty="0">
              <a:solidFill>
                <a:schemeClr val="bg1"/>
              </a:solidFill>
            </a:endParaRPr>
          </a:p>
          <a:p>
            <a:pPr>
              <a:lnSpc>
                <a:spcPct val="100000"/>
              </a:lnSpc>
              <a:spcBef>
                <a:spcPts val="1200"/>
              </a:spcBef>
              <a:buFont typeface="Wingdings" panose="05000000000000000000" pitchFamily="2" charset="2"/>
              <a:buChar char="n"/>
            </a:pPr>
            <a:r>
              <a:rPr lang="zh-TW" altLang="en-US" sz="2100" b="1" dirty="0">
                <a:solidFill>
                  <a:srgbClr val="FF0000"/>
                </a:solidFill>
              </a:rPr>
              <a:t>採購單價新臺幣</a:t>
            </a:r>
            <a:r>
              <a:rPr lang="en-US" altLang="zh-TW" sz="2100" b="1" dirty="0">
                <a:solidFill>
                  <a:srgbClr val="FF0000"/>
                </a:solidFill>
              </a:rPr>
              <a:t>1</a:t>
            </a:r>
            <a:r>
              <a:rPr lang="zh-TW" altLang="en-US" sz="2100" b="1" dirty="0">
                <a:solidFill>
                  <a:srgbClr val="FF0000"/>
                </a:solidFill>
              </a:rPr>
              <a:t>萬元以上之研究設備</a:t>
            </a:r>
            <a:r>
              <a:rPr lang="zh-TW" altLang="en-US" sz="2100" b="1" dirty="0"/>
              <a:t>，應先辦理請購並會簽</a:t>
            </a:r>
            <a:r>
              <a:rPr lang="zh-TW" altLang="en-US" sz="2100" b="1" dirty="0">
                <a:solidFill>
                  <a:srgbClr val="FF0000"/>
                </a:solidFill>
              </a:rPr>
              <a:t>研發處</a:t>
            </a:r>
            <a:r>
              <a:rPr lang="zh-TW" altLang="en-US" sz="2100" b="1" dirty="0"/>
              <a:t>。</a:t>
            </a:r>
            <a:endParaRPr lang="en-US" altLang="zh-TW" sz="2100" b="1" dirty="0"/>
          </a:p>
          <a:p>
            <a:pPr>
              <a:lnSpc>
                <a:spcPct val="100000"/>
              </a:lnSpc>
              <a:spcBef>
                <a:spcPts val="1200"/>
              </a:spcBef>
              <a:buFont typeface="Wingdings" panose="05000000000000000000" pitchFamily="2" charset="2"/>
              <a:buChar char="n"/>
            </a:pPr>
            <a:r>
              <a:rPr lang="zh-TW" altLang="en-US" sz="2100" b="1" dirty="0"/>
              <a:t>研究設備採</a:t>
            </a:r>
            <a:r>
              <a:rPr lang="zh-HK" altLang="zh-TW" sz="2100" b="1" dirty="0"/>
              <a:t>購</a:t>
            </a:r>
            <a:r>
              <a:rPr lang="zh-TW" altLang="zh-TW" sz="2100" b="1" dirty="0"/>
              <a:t>項目</a:t>
            </a:r>
            <a:r>
              <a:rPr lang="zh-HK" altLang="zh-TW" sz="2100" b="1" dirty="0"/>
              <a:t>屬資訊處公告之專案標準設備且總價在</a:t>
            </a:r>
            <a:r>
              <a:rPr lang="en-US" altLang="zh-HK" sz="2100" b="1" dirty="0">
                <a:solidFill>
                  <a:srgbClr val="FF0000"/>
                </a:solidFill>
              </a:rPr>
              <a:t>5</a:t>
            </a:r>
            <a:r>
              <a:rPr lang="zh-HK" altLang="zh-TW" sz="2100" b="1" dirty="0">
                <a:solidFill>
                  <a:srgbClr val="FF0000"/>
                </a:solidFill>
              </a:rPr>
              <a:t>萬元以內</a:t>
            </a:r>
            <a:r>
              <a:rPr lang="zh-HK" altLang="zh-TW" sz="2100" b="1" dirty="0"/>
              <a:t>者</a:t>
            </a:r>
            <a:r>
              <a:rPr lang="zh-TW" altLang="zh-TW" sz="2100" b="1" dirty="0"/>
              <a:t>，</a:t>
            </a:r>
            <a:r>
              <a:rPr lang="zh-HK" altLang="zh-TW" sz="2100" b="1" dirty="0"/>
              <a:t>得免會資訊處</a:t>
            </a:r>
            <a:r>
              <a:rPr lang="zh-TW" altLang="zh-TW" sz="2100" b="1" dirty="0"/>
              <a:t>。</a:t>
            </a:r>
            <a:endParaRPr lang="en-US" altLang="zh-TW" sz="2100" b="1" dirty="0"/>
          </a:p>
          <a:p>
            <a:pPr>
              <a:lnSpc>
                <a:spcPct val="100000"/>
              </a:lnSpc>
              <a:spcBef>
                <a:spcPts val="1200"/>
              </a:spcBef>
              <a:buFont typeface="Wingdings" panose="05000000000000000000" pitchFamily="2" charset="2"/>
              <a:buChar char="n"/>
            </a:pPr>
            <a:r>
              <a:rPr lang="zh-TW" altLang="zh-TW" sz="2100" b="1" dirty="0"/>
              <a:t>估價金額未達新臺幣</a:t>
            </a:r>
            <a:r>
              <a:rPr lang="en-US" altLang="zh-TW" sz="2100" b="1" dirty="0"/>
              <a:t>10</a:t>
            </a:r>
            <a:r>
              <a:rPr lang="zh-TW" altLang="zh-TW" sz="2100" b="1" dirty="0"/>
              <a:t>萬元者</a:t>
            </a:r>
            <a:r>
              <a:rPr lang="en-US" altLang="zh-TW" sz="2100" b="1" dirty="0">
                <a:solidFill>
                  <a:srgbClr val="FF0000"/>
                </a:solidFill>
              </a:rPr>
              <a:t>(</a:t>
            </a:r>
            <a:r>
              <a:rPr lang="zh-TW" altLang="en-US" sz="2100" b="1" dirty="0">
                <a:solidFill>
                  <a:srgbClr val="FF0000"/>
                </a:solidFill>
              </a:rPr>
              <a:t>研究設備除外</a:t>
            </a:r>
            <a:r>
              <a:rPr lang="en-US" altLang="zh-TW" sz="2100" b="1" dirty="0">
                <a:solidFill>
                  <a:srgbClr val="FF0000"/>
                </a:solidFill>
              </a:rPr>
              <a:t>)</a:t>
            </a:r>
            <a:r>
              <a:rPr lang="zh-TW" altLang="zh-TW" sz="2100" b="1" dirty="0"/>
              <a:t>，可免提採購案</a:t>
            </a:r>
            <a:r>
              <a:rPr lang="zh-TW" altLang="en-US" sz="2100" b="1" dirty="0"/>
              <a:t>。</a:t>
            </a:r>
            <a:endParaRPr lang="en-US" altLang="zh-TW" sz="2100" b="1" dirty="0">
              <a:solidFill>
                <a:srgbClr val="FF0000"/>
              </a:solidFill>
            </a:endParaRPr>
          </a:p>
          <a:p>
            <a:pPr>
              <a:lnSpc>
                <a:spcPct val="100000"/>
              </a:lnSpc>
              <a:spcBef>
                <a:spcPts val="1200"/>
              </a:spcBef>
              <a:buFont typeface="Wingdings" panose="05000000000000000000" pitchFamily="2" charset="2"/>
              <a:buChar char="n"/>
            </a:pPr>
            <a:r>
              <a:rPr lang="zh-TW" altLang="en-US" sz="2100" b="1" dirty="0">
                <a:solidFill>
                  <a:srgbClr val="FF0000"/>
                </a:solidFill>
              </a:rPr>
              <a:t>採購金額</a:t>
            </a:r>
            <a:r>
              <a:rPr lang="en-US" altLang="zh-TW" sz="2100" b="1" dirty="0">
                <a:solidFill>
                  <a:srgbClr val="FF0000"/>
                </a:solidFill>
              </a:rPr>
              <a:t>10</a:t>
            </a:r>
            <a:r>
              <a:rPr lang="zh-TW" altLang="en-US" sz="2100" b="1" dirty="0">
                <a:solidFill>
                  <a:srgbClr val="FF0000"/>
                </a:solidFill>
              </a:rPr>
              <a:t>萬元以上</a:t>
            </a:r>
            <a:r>
              <a:rPr lang="en-US" altLang="zh-TW" sz="2100" b="1" u="sng" dirty="0">
                <a:solidFill>
                  <a:srgbClr val="FF0000"/>
                </a:solidFill>
              </a:rPr>
              <a:t>(</a:t>
            </a:r>
            <a:r>
              <a:rPr lang="zh-TW" altLang="en-US" sz="2100" b="1" u="sng" dirty="0">
                <a:solidFill>
                  <a:srgbClr val="FF0000"/>
                </a:solidFill>
              </a:rPr>
              <a:t>含同一廠商分批送貨，年度總金額達</a:t>
            </a:r>
            <a:r>
              <a:rPr lang="en-US" altLang="zh-TW" sz="2100" b="1" u="sng" dirty="0">
                <a:solidFill>
                  <a:srgbClr val="FF0000"/>
                </a:solidFill>
              </a:rPr>
              <a:t>10</a:t>
            </a:r>
            <a:r>
              <a:rPr lang="zh-TW" altLang="en-US" sz="2100" b="1" u="sng" dirty="0">
                <a:solidFill>
                  <a:srgbClr val="FF0000"/>
                </a:solidFill>
              </a:rPr>
              <a:t>萬元者</a:t>
            </a:r>
            <a:r>
              <a:rPr lang="en-US" altLang="zh-TW" sz="2100" b="1" u="sng" dirty="0">
                <a:solidFill>
                  <a:srgbClr val="FF0000"/>
                </a:solidFill>
              </a:rPr>
              <a:t>)</a:t>
            </a:r>
            <a:r>
              <a:rPr lang="zh-TW" altLang="en-US" sz="2100" b="1" dirty="0"/>
              <a:t>：應先辦理請購。</a:t>
            </a:r>
            <a:endParaRPr lang="en-US" altLang="zh-TW" sz="2100" b="1" dirty="0"/>
          </a:p>
          <a:p>
            <a:pPr lvl="1">
              <a:lnSpc>
                <a:spcPct val="100000"/>
              </a:lnSpc>
              <a:spcBef>
                <a:spcPts val="1200"/>
              </a:spcBef>
              <a:buFont typeface="Wingdings" panose="05000000000000000000" pitchFamily="2" charset="2"/>
              <a:buChar char="ü"/>
            </a:pPr>
            <a:r>
              <a:rPr lang="zh-TW" altLang="en-US" sz="2100" b="1" dirty="0"/>
              <a:t>請購流程：計畫主持人→單位主管→一級主管→會簽相關單位</a:t>
            </a:r>
            <a:r>
              <a:rPr lang="en-US" altLang="zh-TW" sz="2100" b="1" dirty="0"/>
              <a:t>(</a:t>
            </a:r>
            <a:r>
              <a:rPr lang="zh-TW" altLang="en-US" sz="2100" b="1" dirty="0"/>
              <a:t>研發處、資訊處</a:t>
            </a:r>
            <a:r>
              <a:rPr lang="en-US" altLang="zh-TW" sz="2100" b="1" dirty="0"/>
              <a:t>)</a:t>
            </a:r>
          </a:p>
          <a:p>
            <a:pPr marL="365760" lvl="1" indent="0">
              <a:lnSpc>
                <a:spcPct val="100000"/>
              </a:lnSpc>
              <a:spcBef>
                <a:spcPts val="1200"/>
              </a:spcBef>
              <a:buNone/>
            </a:pPr>
            <a:r>
              <a:rPr lang="zh-TW" altLang="en-US" sz="2100" b="1" dirty="0"/>
              <a:t>                        →財務處→總務處</a:t>
            </a:r>
            <a:r>
              <a:rPr lang="en-US" altLang="zh-TW" sz="2100" b="1" dirty="0"/>
              <a:t>(40</a:t>
            </a:r>
            <a:r>
              <a:rPr lang="zh-TW" altLang="en-US" sz="2100" b="1" dirty="0"/>
              <a:t>萬元以上提採購會</a:t>
            </a:r>
            <a:r>
              <a:rPr lang="en-US" altLang="zh-TW" sz="2100" b="1" dirty="0"/>
              <a:t>)→</a:t>
            </a:r>
            <a:r>
              <a:rPr lang="zh-TW" altLang="en-US" sz="2100" b="1" dirty="0"/>
              <a:t>依決行權責核准</a:t>
            </a:r>
            <a:r>
              <a:rPr lang="en-US" altLang="zh-TW" sz="2100" b="1" dirty="0">
                <a:solidFill>
                  <a:srgbClr val="0070C0"/>
                </a:solidFill>
              </a:rPr>
              <a:t>(</a:t>
            </a:r>
            <a:r>
              <a:rPr lang="zh-TW" altLang="en-US" sz="2100" b="1" dirty="0">
                <a:solidFill>
                  <a:srgbClr val="0070C0"/>
                </a:solidFill>
              </a:rPr>
              <a:t>請詳總務處修     </a:t>
            </a:r>
            <a:endParaRPr lang="en-US" altLang="zh-TW" sz="2100" b="1" dirty="0">
              <a:solidFill>
                <a:srgbClr val="0070C0"/>
              </a:solidFill>
            </a:endParaRPr>
          </a:p>
          <a:p>
            <a:pPr marL="365760" lvl="1" indent="0">
              <a:lnSpc>
                <a:spcPct val="100000"/>
              </a:lnSpc>
              <a:spcBef>
                <a:spcPts val="1200"/>
              </a:spcBef>
              <a:buNone/>
            </a:pPr>
            <a:r>
              <a:rPr lang="zh-TW" altLang="en-US" sz="2100" b="1" dirty="0">
                <a:solidFill>
                  <a:srgbClr val="0070C0"/>
                </a:solidFill>
              </a:rPr>
              <a:t>                            繕採購財物估價審議辦法</a:t>
            </a:r>
            <a:r>
              <a:rPr lang="en-US" altLang="zh-TW" sz="2100" b="1" dirty="0">
                <a:solidFill>
                  <a:srgbClr val="0070C0"/>
                </a:solidFill>
              </a:rPr>
              <a:t>)</a:t>
            </a:r>
          </a:p>
          <a:p>
            <a:pPr lvl="1">
              <a:lnSpc>
                <a:spcPct val="100000"/>
              </a:lnSpc>
              <a:spcBef>
                <a:spcPts val="1200"/>
              </a:spcBef>
              <a:buClr>
                <a:srgbClr val="464646"/>
              </a:buClr>
              <a:buFont typeface="Wingdings" panose="05000000000000000000" pitchFamily="2" charset="2"/>
              <a:buChar char="ü"/>
            </a:pPr>
            <a:r>
              <a:rPr lang="zh-TW" altLang="en-US" sz="2100" b="1" dirty="0"/>
              <a:t>請購流程完成由請購單位進行採購作業</a:t>
            </a:r>
            <a:endParaRPr lang="en-US" altLang="zh-TW" sz="2100" b="1" dirty="0"/>
          </a:p>
          <a:p>
            <a:pPr>
              <a:lnSpc>
                <a:spcPct val="100000"/>
              </a:lnSpc>
              <a:spcBef>
                <a:spcPts val="1200"/>
              </a:spcBef>
              <a:buFont typeface="Wingdings" panose="05000000000000000000" pitchFamily="2" charset="2"/>
              <a:buChar char="n"/>
            </a:pPr>
            <a:r>
              <a:rPr lang="zh-TW" altLang="en-US" sz="2100" b="1" dirty="0"/>
              <a:t>向同一廠商單次採購達</a:t>
            </a:r>
            <a:r>
              <a:rPr lang="en-US" altLang="zh-TW" sz="2100" b="1" dirty="0">
                <a:solidFill>
                  <a:srgbClr val="FF0000"/>
                </a:solidFill>
              </a:rPr>
              <a:t>1</a:t>
            </a:r>
            <a:r>
              <a:rPr lang="zh-TW" altLang="en-US" sz="2100" b="1" dirty="0">
                <a:solidFill>
                  <a:srgbClr val="FF0000"/>
                </a:solidFill>
              </a:rPr>
              <a:t>萬元以上</a:t>
            </a:r>
            <a:r>
              <a:rPr lang="zh-TW" altLang="en-US" sz="2100" b="1" dirty="0"/>
              <a:t>者，款項請勿自行代墊，應</a:t>
            </a:r>
            <a:r>
              <a:rPr lang="zh-TW" altLang="en-US" sz="2100" b="1" dirty="0">
                <a:solidFill>
                  <a:srgbClr val="FF0000"/>
                </a:solidFill>
              </a:rPr>
              <a:t>由本校逕行支付廠商。</a:t>
            </a:r>
            <a:endParaRPr lang="en-US" altLang="zh-TW" sz="2100" b="1" dirty="0">
              <a:solidFill>
                <a:srgbClr val="FF0000"/>
              </a:solidFill>
            </a:endParaRPr>
          </a:p>
          <a:p>
            <a:pPr lvl="1">
              <a:lnSpc>
                <a:spcPct val="100000"/>
              </a:lnSpc>
              <a:spcBef>
                <a:spcPts val="1200"/>
              </a:spcBef>
              <a:buFont typeface="Wingdings" panose="05000000000000000000" pitchFamily="2" charset="2"/>
              <a:buChar char="ü"/>
            </a:pPr>
            <a:r>
              <a:rPr lang="zh-TW" altLang="en-US" sz="2100" b="1" dirty="0">
                <a:solidFill>
                  <a:srgbClr val="FF0000"/>
                </a:solidFill>
              </a:rPr>
              <a:t>若有特殊原因必須墊付時，應於報支經費時敍明理由。</a:t>
            </a:r>
            <a:endParaRPr lang="en-US" altLang="zh-TW" sz="2100" b="1" dirty="0">
              <a:solidFill>
                <a:srgbClr val="FF0000"/>
              </a:solidFill>
            </a:endParaRPr>
          </a:p>
        </p:txBody>
      </p:sp>
      <p:sp>
        <p:nvSpPr>
          <p:cNvPr id="3" name="標題 2">
            <a:extLst>
              <a:ext uri="{FF2B5EF4-FFF2-40B4-BE49-F238E27FC236}">
                <a16:creationId xmlns:a16="http://schemas.microsoft.com/office/drawing/2014/main" id="{9D08ACA2-EEE7-7503-51D8-9C6E610D3396}"/>
              </a:ext>
            </a:extLst>
          </p:cNvPr>
          <p:cNvSpPr>
            <a:spLocks noGrp="1"/>
          </p:cNvSpPr>
          <p:nvPr>
            <p:ph type="title"/>
          </p:nvPr>
        </p:nvSpPr>
        <p:spPr>
          <a:xfrm>
            <a:off x="659423" y="248195"/>
            <a:ext cx="10047766" cy="560697"/>
          </a:xfrm>
        </p:spPr>
        <p:txBody>
          <a:bodyPr>
            <a:normAutofit/>
          </a:bodyPr>
          <a:lstStyle/>
          <a:p>
            <a:r>
              <a:rPr lang="zh-TW" altLang="en-US" dirty="0"/>
              <a:t>科研採購相關行政流程 </a:t>
            </a:r>
            <a:r>
              <a:rPr lang="en-US" altLang="zh-TW" sz="2400" u="sng" dirty="0">
                <a:solidFill>
                  <a:srgbClr val="FF0000"/>
                </a:solidFill>
              </a:rPr>
              <a:t>(</a:t>
            </a:r>
            <a:r>
              <a:rPr lang="zh-TW" altLang="en-US" sz="2400" u="sng" dirty="0">
                <a:solidFill>
                  <a:srgbClr val="FF0000"/>
                </a:solidFill>
              </a:rPr>
              <a:t>國科會案適用</a:t>
            </a:r>
            <a:r>
              <a:rPr lang="en-US" altLang="zh-TW" sz="2400" u="sng" dirty="0">
                <a:solidFill>
                  <a:srgbClr val="FF0000"/>
                </a:solidFill>
              </a:rPr>
              <a:t>)</a:t>
            </a:r>
            <a:endParaRPr lang="zh-TW" altLang="en-US" sz="2400" u="sng" dirty="0">
              <a:solidFill>
                <a:srgbClr val="FF0000"/>
              </a:solidFill>
            </a:endParaRPr>
          </a:p>
        </p:txBody>
      </p:sp>
      <p:sp>
        <p:nvSpPr>
          <p:cNvPr id="5" name="投影片編號版面配置區 4">
            <a:extLst>
              <a:ext uri="{FF2B5EF4-FFF2-40B4-BE49-F238E27FC236}">
                <a16:creationId xmlns:a16="http://schemas.microsoft.com/office/drawing/2014/main" id="{BE246EF3-6A76-5A4D-1133-F9800FABE956}"/>
              </a:ext>
            </a:extLst>
          </p:cNvPr>
          <p:cNvSpPr>
            <a:spLocks noGrp="1"/>
          </p:cNvSpPr>
          <p:nvPr>
            <p:ph type="sldNum" sz="quarter" idx="12"/>
          </p:nvPr>
        </p:nvSpPr>
        <p:spPr/>
        <p:txBody>
          <a:bodyPr/>
          <a:lstStyle/>
          <a:p>
            <a:fld id="{58A380AB-936D-4527-96E3-67EC2F507ECF}" type="slidenum">
              <a:rPr lang="zh-TW" altLang="en-US">
                <a:solidFill>
                  <a:prstClr val="white"/>
                </a:solidFill>
                <a:latin typeface="Trebuchet MS"/>
                <a:ea typeface="微軟正黑體" panose="020B0604030504040204" pitchFamily="34" charset="-120"/>
              </a:rPr>
              <a:pPr/>
              <a:t>11</a:t>
            </a:fld>
            <a:endParaRPr lang="zh-TW" altLang="en-US">
              <a:solidFill>
                <a:prstClr val="white"/>
              </a:solidFill>
              <a:latin typeface="Trebuchet MS"/>
              <a:ea typeface="微軟正黑體" panose="020B0604030504040204" pitchFamily="34" charset="-120"/>
            </a:endParaRPr>
          </a:p>
        </p:txBody>
      </p:sp>
    </p:spTree>
    <p:extLst>
      <p:ext uri="{BB962C8B-B14F-4D97-AF65-F5344CB8AC3E}">
        <p14:creationId xmlns:p14="http://schemas.microsoft.com/office/powerpoint/2010/main" val="1745153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50C8-CE69-CC7B-DA1D-4B202D9FFD5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89C70E90-C11E-8F2B-B9C6-0D74FDBB61EA}"/>
              </a:ext>
            </a:extLst>
          </p:cNvPr>
          <p:cNvSpPr>
            <a:spLocks noGrp="1"/>
          </p:cNvSpPr>
          <p:nvPr>
            <p:ph type="title"/>
          </p:nvPr>
        </p:nvSpPr>
        <p:spPr>
          <a:xfrm>
            <a:off x="668567" y="276479"/>
            <a:ext cx="9877132" cy="839914"/>
          </a:xfrm>
        </p:spPr>
        <p:txBody>
          <a:bodyPr/>
          <a:lstStyle/>
          <a:p>
            <a:r>
              <a:rPr lang="zh-TW" altLang="en-US" dirty="0"/>
              <a:t>採購作業流程</a:t>
            </a:r>
            <a:r>
              <a:rPr lang="en-US" altLang="zh-TW" dirty="0"/>
              <a:t>_</a:t>
            </a:r>
            <a:r>
              <a:rPr lang="zh-TW" altLang="en-US" sz="2400" dirty="0">
                <a:solidFill>
                  <a:srgbClr val="FF0000"/>
                </a:solidFill>
              </a:rPr>
              <a:t>非科研採購案</a:t>
            </a:r>
          </a:p>
        </p:txBody>
      </p:sp>
      <p:sp>
        <p:nvSpPr>
          <p:cNvPr id="4" name="投影片編號版面配置區 3">
            <a:extLst>
              <a:ext uri="{FF2B5EF4-FFF2-40B4-BE49-F238E27FC236}">
                <a16:creationId xmlns:a16="http://schemas.microsoft.com/office/drawing/2014/main" id="{E8A0CF6F-595B-B77D-396D-8BE891BDBDC0}"/>
              </a:ext>
            </a:extLst>
          </p:cNvPr>
          <p:cNvSpPr>
            <a:spLocks noGrp="1"/>
          </p:cNvSpPr>
          <p:nvPr>
            <p:ph type="sldNum" sz="quarter" idx="12"/>
          </p:nvPr>
        </p:nvSpPr>
        <p:spPr/>
        <p:txBody>
          <a:bodyPr/>
          <a:lstStyle/>
          <a:p>
            <a:fld id="{CA8D9AD5-F248-4919-864A-CFD76CC027D6}" type="slidenum">
              <a:rPr lang="en-US" altLang="zh-TW" smtClean="0"/>
              <a:pPr/>
              <a:t>12</a:t>
            </a:fld>
            <a:endParaRPr lang="en-US" altLang="zh-TW" dirty="0"/>
          </a:p>
        </p:txBody>
      </p:sp>
      <p:grpSp>
        <p:nvGrpSpPr>
          <p:cNvPr id="111" name="群組 110">
            <a:extLst>
              <a:ext uri="{FF2B5EF4-FFF2-40B4-BE49-F238E27FC236}">
                <a16:creationId xmlns:a16="http://schemas.microsoft.com/office/drawing/2014/main" id="{AC03E791-D614-0652-7789-5CFAA415B1CE}"/>
              </a:ext>
            </a:extLst>
          </p:cNvPr>
          <p:cNvGrpSpPr/>
          <p:nvPr/>
        </p:nvGrpSpPr>
        <p:grpSpPr>
          <a:xfrm>
            <a:off x="335808" y="1331901"/>
            <a:ext cx="11520385" cy="4194198"/>
            <a:chOff x="442633" y="1169553"/>
            <a:chExt cx="11520385" cy="4194198"/>
          </a:xfrm>
        </p:grpSpPr>
        <p:sp>
          <p:nvSpPr>
            <p:cNvPr id="5" name="矩形 4">
              <a:extLst>
                <a:ext uri="{FF2B5EF4-FFF2-40B4-BE49-F238E27FC236}">
                  <a16:creationId xmlns:a16="http://schemas.microsoft.com/office/drawing/2014/main" id="{A25C3FEC-DE32-08CB-C6A1-5F797247B792}"/>
                </a:ext>
              </a:extLst>
            </p:cNvPr>
            <p:cNvSpPr/>
            <p:nvPr/>
          </p:nvSpPr>
          <p:spPr>
            <a:xfrm>
              <a:off x="442633" y="1826699"/>
              <a:ext cx="704850" cy="32046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主持人至財務系統填報請購單</a:t>
              </a:r>
            </a:p>
          </p:txBody>
        </p:sp>
        <p:cxnSp>
          <p:nvCxnSpPr>
            <p:cNvPr id="6" name="直線單箭頭接點 5">
              <a:extLst>
                <a:ext uri="{FF2B5EF4-FFF2-40B4-BE49-F238E27FC236}">
                  <a16:creationId xmlns:a16="http://schemas.microsoft.com/office/drawing/2014/main" id="{32E4BF4B-BDF9-24D8-8C6F-C7239FC3494F}"/>
                </a:ext>
              </a:extLst>
            </p:cNvPr>
            <p:cNvCxnSpPr>
              <a:cxnSpLocks/>
              <a:endCxn id="12" idx="1"/>
            </p:cNvCxnSpPr>
            <p:nvPr/>
          </p:nvCxnSpPr>
          <p:spPr>
            <a:xfrm>
              <a:off x="1084728" y="3438528"/>
              <a:ext cx="409578"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893C2DA9-E8C7-5654-8B2F-106D77D4DC22}"/>
                </a:ext>
              </a:extLst>
            </p:cNvPr>
            <p:cNvSpPr/>
            <p:nvPr/>
          </p:nvSpPr>
          <p:spPr>
            <a:xfrm>
              <a:off x="1494306" y="2432510"/>
              <a:ext cx="738187" cy="2012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一、二級主管簽核</a:t>
              </a:r>
            </a:p>
          </p:txBody>
        </p:sp>
        <p:sp>
          <p:nvSpPr>
            <p:cNvPr id="27" name="左大括弧 26">
              <a:extLst>
                <a:ext uri="{FF2B5EF4-FFF2-40B4-BE49-F238E27FC236}">
                  <a16:creationId xmlns:a16="http://schemas.microsoft.com/office/drawing/2014/main" id="{07CF950D-9E6A-A6EE-DF8C-B22AF9CBA330}"/>
                </a:ext>
              </a:extLst>
            </p:cNvPr>
            <p:cNvSpPr/>
            <p:nvPr/>
          </p:nvSpPr>
          <p:spPr>
            <a:xfrm>
              <a:off x="2232493" y="1766890"/>
              <a:ext cx="704850" cy="3343273"/>
            </a:xfrm>
            <a:prstGeom prst="leftBrace">
              <a:avLst>
                <a:gd name="adj1" fmla="val 0"/>
                <a:gd name="adj2" fmla="val 50000"/>
              </a:avLst>
            </a:prstGeom>
            <a:ln w="28575" cmpd="sng">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98B8F5A6-5F6C-9C32-161C-D81984EC81FE}"/>
                </a:ext>
              </a:extLst>
            </p:cNvPr>
            <p:cNvSpPr/>
            <p:nvPr/>
          </p:nvSpPr>
          <p:spPr>
            <a:xfrm>
              <a:off x="2937343" y="1457327"/>
              <a:ext cx="1314450" cy="619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latin typeface="+mj-ea"/>
                  <a:ea typeface="+mj-ea"/>
                </a:rPr>
                <a:t>40</a:t>
              </a:r>
              <a:r>
                <a:rPr lang="zh-TW" altLang="en-US" b="1" dirty="0">
                  <a:latin typeface="+mj-ea"/>
                  <a:ea typeface="+mj-ea"/>
                </a:rPr>
                <a:t>萬以上</a:t>
              </a:r>
            </a:p>
          </p:txBody>
        </p:sp>
        <p:cxnSp>
          <p:nvCxnSpPr>
            <p:cNvPr id="42" name="直線單箭頭接點 41">
              <a:extLst>
                <a:ext uri="{FF2B5EF4-FFF2-40B4-BE49-F238E27FC236}">
                  <a16:creationId xmlns:a16="http://schemas.microsoft.com/office/drawing/2014/main" id="{96941452-5065-80A5-F419-2DF3248FCC7B}"/>
                </a:ext>
              </a:extLst>
            </p:cNvPr>
            <p:cNvCxnSpPr>
              <a:cxnSpLocks/>
            </p:cNvCxnSpPr>
            <p:nvPr/>
          </p:nvCxnSpPr>
          <p:spPr>
            <a:xfrm>
              <a:off x="2584918" y="4083983"/>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44" name="直線單箭頭接點 43">
              <a:extLst>
                <a:ext uri="{FF2B5EF4-FFF2-40B4-BE49-F238E27FC236}">
                  <a16:creationId xmlns:a16="http://schemas.microsoft.com/office/drawing/2014/main" id="{8842E7F9-B647-33EA-319C-B9EE471B8BF0}"/>
                </a:ext>
              </a:extLst>
            </p:cNvPr>
            <p:cNvCxnSpPr>
              <a:cxnSpLocks/>
            </p:cNvCxnSpPr>
            <p:nvPr/>
          </p:nvCxnSpPr>
          <p:spPr>
            <a:xfrm>
              <a:off x="2584917" y="2882720"/>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D5BE3689-A9C1-92F1-C502-165AC3E5FCA6}"/>
                </a:ext>
              </a:extLst>
            </p:cNvPr>
            <p:cNvSpPr/>
            <p:nvPr/>
          </p:nvSpPr>
          <p:spPr>
            <a:xfrm>
              <a:off x="2937342" y="2541503"/>
              <a:ext cx="1314450" cy="7000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j-ea"/>
                  <a:ea typeface="+mj-ea"/>
                </a:rPr>
                <a:t>10</a:t>
              </a:r>
              <a:r>
                <a:rPr lang="zh-TW" altLang="en-US" dirty="0">
                  <a:latin typeface="+mj-ea"/>
                  <a:ea typeface="+mj-ea"/>
                </a:rPr>
                <a:t>萬以上未達</a:t>
              </a:r>
              <a:r>
                <a:rPr lang="en-US" altLang="zh-TW" dirty="0">
                  <a:latin typeface="+mj-ea"/>
                  <a:ea typeface="+mj-ea"/>
                </a:rPr>
                <a:t>40</a:t>
              </a:r>
              <a:r>
                <a:rPr lang="zh-TW" altLang="en-US" dirty="0">
                  <a:latin typeface="+mj-ea"/>
                  <a:ea typeface="+mj-ea"/>
                </a:rPr>
                <a:t>萬</a:t>
              </a:r>
            </a:p>
          </p:txBody>
        </p:sp>
        <p:sp>
          <p:nvSpPr>
            <p:cNvPr id="53" name="矩形 52">
              <a:extLst>
                <a:ext uri="{FF2B5EF4-FFF2-40B4-BE49-F238E27FC236}">
                  <a16:creationId xmlns:a16="http://schemas.microsoft.com/office/drawing/2014/main" id="{4A83870A-8724-D6EE-98BC-84967A1512BF}"/>
                </a:ext>
              </a:extLst>
            </p:cNvPr>
            <p:cNvSpPr/>
            <p:nvPr/>
          </p:nvSpPr>
          <p:spPr>
            <a:xfrm>
              <a:off x="2937341" y="3726233"/>
              <a:ext cx="1314450" cy="723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j-ea"/>
                  <a:ea typeface="+mj-ea"/>
                </a:rPr>
                <a:t>1</a:t>
              </a:r>
              <a:r>
                <a:rPr lang="zh-TW" altLang="en-US" dirty="0">
                  <a:latin typeface="+mj-ea"/>
                  <a:ea typeface="+mj-ea"/>
                </a:rPr>
                <a:t>萬以上</a:t>
              </a:r>
              <a:endParaRPr lang="en-US" altLang="zh-TW" dirty="0">
                <a:latin typeface="+mj-ea"/>
                <a:ea typeface="+mj-ea"/>
              </a:endParaRPr>
            </a:p>
            <a:p>
              <a:pPr algn="ctr"/>
              <a:r>
                <a:rPr lang="zh-TW" altLang="en-US" dirty="0">
                  <a:latin typeface="+mj-ea"/>
                  <a:ea typeface="+mj-ea"/>
                </a:rPr>
                <a:t>未達</a:t>
              </a:r>
              <a:r>
                <a:rPr lang="en-US" altLang="zh-TW" dirty="0">
                  <a:latin typeface="+mj-ea"/>
                  <a:ea typeface="+mj-ea"/>
                </a:rPr>
                <a:t>10</a:t>
              </a:r>
              <a:r>
                <a:rPr lang="zh-TW" altLang="en-US" dirty="0">
                  <a:latin typeface="+mj-ea"/>
                  <a:ea typeface="+mj-ea"/>
                </a:rPr>
                <a:t>萬</a:t>
              </a:r>
            </a:p>
          </p:txBody>
        </p:sp>
        <p:sp>
          <p:nvSpPr>
            <p:cNvPr id="55" name="矩形 54">
              <a:extLst>
                <a:ext uri="{FF2B5EF4-FFF2-40B4-BE49-F238E27FC236}">
                  <a16:creationId xmlns:a16="http://schemas.microsoft.com/office/drawing/2014/main" id="{A4590E32-C3EE-94BC-84BC-B3DDFD531A09}"/>
                </a:ext>
              </a:extLst>
            </p:cNvPr>
            <p:cNvSpPr/>
            <p:nvPr/>
          </p:nvSpPr>
          <p:spPr>
            <a:xfrm>
              <a:off x="2937342" y="4862513"/>
              <a:ext cx="1314449"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末達</a:t>
              </a:r>
              <a:r>
                <a:rPr lang="en-US" altLang="zh-TW" dirty="0">
                  <a:latin typeface="+mj-ea"/>
                  <a:ea typeface="+mj-ea"/>
                </a:rPr>
                <a:t>1</a:t>
              </a:r>
              <a:r>
                <a:rPr lang="zh-TW" altLang="en-US" dirty="0">
                  <a:latin typeface="+mj-ea"/>
                  <a:ea typeface="+mj-ea"/>
                </a:rPr>
                <a:t>萬</a:t>
              </a:r>
            </a:p>
          </p:txBody>
        </p:sp>
        <p:sp>
          <p:nvSpPr>
            <p:cNvPr id="57" name="矩形 56">
              <a:extLst>
                <a:ext uri="{FF2B5EF4-FFF2-40B4-BE49-F238E27FC236}">
                  <a16:creationId xmlns:a16="http://schemas.microsoft.com/office/drawing/2014/main" id="{41C5C789-9FB9-2F40-5796-8E7B422E1399}"/>
                </a:ext>
              </a:extLst>
            </p:cNvPr>
            <p:cNvSpPr/>
            <p:nvPr/>
          </p:nvSpPr>
          <p:spPr>
            <a:xfrm>
              <a:off x="4590774" y="1169554"/>
              <a:ext cx="684000" cy="3443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研究發展處（教務處</a:t>
              </a:r>
              <a:r>
                <a:rPr lang="en-US" altLang="zh-TW" dirty="0">
                  <a:latin typeface="+mj-ea"/>
                  <a:ea typeface="+mj-ea"/>
                </a:rPr>
                <a:t>-</a:t>
              </a:r>
              <a:r>
                <a:rPr lang="zh-TW" altLang="en-US" dirty="0">
                  <a:latin typeface="+mj-ea"/>
                  <a:ea typeface="+mj-ea"/>
                </a:rPr>
                <a:t>教學實踐）</a:t>
              </a:r>
            </a:p>
          </p:txBody>
        </p:sp>
        <p:cxnSp>
          <p:nvCxnSpPr>
            <p:cNvPr id="58" name="直線單箭頭接點 57">
              <a:extLst>
                <a:ext uri="{FF2B5EF4-FFF2-40B4-BE49-F238E27FC236}">
                  <a16:creationId xmlns:a16="http://schemas.microsoft.com/office/drawing/2014/main" id="{781A1FDF-40BF-3C95-4C8A-EC3E6EB54D0B}"/>
                </a:ext>
              </a:extLst>
            </p:cNvPr>
            <p:cNvCxnSpPr>
              <a:cxnSpLocks/>
            </p:cNvCxnSpPr>
            <p:nvPr/>
          </p:nvCxnSpPr>
          <p:spPr>
            <a:xfrm>
              <a:off x="4251792" y="1766889"/>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59" name="直線單箭頭接點 58">
              <a:extLst>
                <a:ext uri="{FF2B5EF4-FFF2-40B4-BE49-F238E27FC236}">
                  <a16:creationId xmlns:a16="http://schemas.microsoft.com/office/drawing/2014/main" id="{E72CC66A-011E-D651-D104-7B5FE0755306}"/>
                </a:ext>
              </a:extLst>
            </p:cNvPr>
            <p:cNvCxnSpPr>
              <a:cxnSpLocks/>
            </p:cNvCxnSpPr>
            <p:nvPr/>
          </p:nvCxnSpPr>
          <p:spPr>
            <a:xfrm>
              <a:off x="4242267" y="2891545"/>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0" name="直線單箭頭接點 59">
              <a:extLst>
                <a:ext uri="{FF2B5EF4-FFF2-40B4-BE49-F238E27FC236}">
                  <a16:creationId xmlns:a16="http://schemas.microsoft.com/office/drawing/2014/main" id="{9CCA1FD3-5A2E-5E8B-AA25-F204358A25FF}"/>
                </a:ext>
              </a:extLst>
            </p:cNvPr>
            <p:cNvCxnSpPr>
              <a:cxnSpLocks/>
            </p:cNvCxnSpPr>
            <p:nvPr/>
          </p:nvCxnSpPr>
          <p:spPr>
            <a:xfrm>
              <a:off x="4238349" y="4084825"/>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1" name="直線單箭頭接點 60">
              <a:extLst>
                <a:ext uri="{FF2B5EF4-FFF2-40B4-BE49-F238E27FC236}">
                  <a16:creationId xmlns:a16="http://schemas.microsoft.com/office/drawing/2014/main" id="{DCE3B35E-456E-03B9-43E4-D59FC68CC53F}"/>
                </a:ext>
              </a:extLst>
            </p:cNvPr>
            <p:cNvCxnSpPr>
              <a:cxnSpLocks/>
            </p:cNvCxnSpPr>
            <p:nvPr/>
          </p:nvCxnSpPr>
          <p:spPr>
            <a:xfrm>
              <a:off x="5274774" y="2424387"/>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68A17B5F-4887-51E8-8298-06C92BD5C1F3}"/>
                </a:ext>
              </a:extLst>
            </p:cNvPr>
            <p:cNvCxnSpPr>
              <a:cxnSpLocks/>
            </p:cNvCxnSpPr>
            <p:nvPr/>
          </p:nvCxnSpPr>
          <p:spPr>
            <a:xfrm>
              <a:off x="5274774" y="4083983"/>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64" name="矩形 63">
              <a:extLst>
                <a:ext uri="{FF2B5EF4-FFF2-40B4-BE49-F238E27FC236}">
                  <a16:creationId xmlns:a16="http://schemas.microsoft.com/office/drawing/2014/main" id="{152DBB1F-F3FA-8714-878D-C725B7632EAF}"/>
                </a:ext>
              </a:extLst>
            </p:cNvPr>
            <p:cNvSpPr/>
            <p:nvPr/>
          </p:nvSpPr>
          <p:spPr>
            <a:xfrm>
              <a:off x="5627199" y="1169553"/>
              <a:ext cx="590549" cy="34439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latin typeface="+mj-ea"/>
                  <a:ea typeface="+mj-ea"/>
                </a:rPr>
                <a:t>資訊設備</a:t>
              </a:r>
              <a:r>
                <a:rPr lang="zh-TW" altLang="en-US" dirty="0">
                  <a:latin typeface="+mj-ea"/>
                  <a:ea typeface="+mj-ea"/>
                </a:rPr>
                <a:t>先會簽資訊</a:t>
              </a:r>
              <a:endParaRPr lang="en-US" altLang="zh-TW" dirty="0">
                <a:latin typeface="+mj-ea"/>
                <a:ea typeface="+mj-ea"/>
              </a:endParaRPr>
            </a:p>
            <a:p>
              <a:pPr algn="ctr"/>
              <a:r>
                <a:rPr lang="zh-TW" altLang="en-US" dirty="0">
                  <a:latin typeface="+mj-ea"/>
                  <a:ea typeface="+mj-ea"/>
                </a:rPr>
                <a:t>處</a:t>
              </a:r>
            </a:p>
          </p:txBody>
        </p:sp>
        <p:cxnSp>
          <p:nvCxnSpPr>
            <p:cNvPr id="65" name="直線單箭頭接點 64">
              <a:extLst>
                <a:ext uri="{FF2B5EF4-FFF2-40B4-BE49-F238E27FC236}">
                  <a16:creationId xmlns:a16="http://schemas.microsoft.com/office/drawing/2014/main" id="{707ADDFA-FFC5-E428-78FA-67B9B3F59894}"/>
                </a:ext>
              </a:extLst>
            </p:cNvPr>
            <p:cNvCxnSpPr>
              <a:cxnSpLocks/>
            </p:cNvCxnSpPr>
            <p:nvPr/>
          </p:nvCxnSpPr>
          <p:spPr>
            <a:xfrm>
              <a:off x="6217748" y="2445391"/>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955BA779-0FB1-0DA4-1E60-34CC09B721EB}"/>
                </a:ext>
              </a:extLst>
            </p:cNvPr>
            <p:cNvSpPr/>
            <p:nvPr/>
          </p:nvSpPr>
          <p:spPr>
            <a:xfrm>
              <a:off x="6570173" y="1401160"/>
              <a:ext cx="590549" cy="17526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財務處</a:t>
              </a:r>
            </a:p>
          </p:txBody>
        </p:sp>
        <p:cxnSp>
          <p:nvCxnSpPr>
            <p:cNvPr id="69" name="直線單箭頭接點 68">
              <a:extLst>
                <a:ext uri="{FF2B5EF4-FFF2-40B4-BE49-F238E27FC236}">
                  <a16:creationId xmlns:a16="http://schemas.microsoft.com/office/drawing/2014/main" id="{FC26EBCB-C73C-E7D4-C3F6-8E2C44E24FA1}"/>
                </a:ext>
              </a:extLst>
            </p:cNvPr>
            <p:cNvCxnSpPr>
              <a:cxnSpLocks/>
            </p:cNvCxnSpPr>
            <p:nvPr/>
          </p:nvCxnSpPr>
          <p:spPr>
            <a:xfrm>
              <a:off x="7160722" y="1761972"/>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70" name="直線單箭頭接點 69">
              <a:extLst>
                <a:ext uri="{FF2B5EF4-FFF2-40B4-BE49-F238E27FC236}">
                  <a16:creationId xmlns:a16="http://schemas.microsoft.com/office/drawing/2014/main" id="{F432C98A-697E-D86A-5EBB-DF565BB7E2EA}"/>
                </a:ext>
              </a:extLst>
            </p:cNvPr>
            <p:cNvCxnSpPr>
              <a:cxnSpLocks/>
            </p:cNvCxnSpPr>
            <p:nvPr/>
          </p:nvCxnSpPr>
          <p:spPr>
            <a:xfrm>
              <a:off x="7160722" y="2862817"/>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73" name="矩形 72">
              <a:extLst>
                <a:ext uri="{FF2B5EF4-FFF2-40B4-BE49-F238E27FC236}">
                  <a16:creationId xmlns:a16="http://schemas.microsoft.com/office/drawing/2014/main" id="{647ECE1E-7FD4-9278-0391-A52356F81ACC}"/>
                </a:ext>
              </a:extLst>
            </p:cNvPr>
            <p:cNvSpPr/>
            <p:nvPr/>
          </p:nvSpPr>
          <p:spPr>
            <a:xfrm>
              <a:off x="7513147" y="1428752"/>
              <a:ext cx="1009649" cy="6477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採購委員會</a:t>
              </a:r>
            </a:p>
          </p:txBody>
        </p:sp>
        <p:sp>
          <p:nvSpPr>
            <p:cNvPr id="75" name="矩形 74">
              <a:extLst>
                <a:ext uri="{FF2B5EF4-FFF2-40B4-BE49-F238E27FC236}">
                  <a16:creationId xmlns:a16="http://schemas.microsoft.com/office/drawing/2014/main" id="{D2437B8D-31E3-EBA6-C637-C647FF2E6581}"/>
                </a:ext>
              </a:extLst>
            </p:cNvPr>
            <p:cNvSpPr/>
            <p:nvPr/>
          </p:nvSpPr>
          <p:spPr>
            <a:xfrm>
              <a:off x="7513147" y="2520817"/>
              <a:ext cx="1009648" cy="684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總務處</a:t>
              </a:r>
            </a:p>
          </p:txBody>
        </p:sp>
        <p:cxnSp>
          <p:nvCxnSpPr>
            <p:cNvPr id="76" name="直線單箭頭接點 75">
              <a:extLst>
                <a:ext uri="{FF2B5EF4-FFF2-40B4-BE49-F238E27FC236}">
                  <a16:creationId xmlns:a16="http://schemas.microsoft.com/office/drawing/2014/main" id="{CC60EC0D-11BF-458A-68CD-7227671C34E3}"/>
                </a:ext>
              </a:extLst>
            </p:cNvPr>
            <p:cNvCxnSpPr>
              <a:cxnSpLocks/>
            </p:cNvCxnSpPr>
            <p:nvPr/>
          </p:nvCxnSpPr>
          <p:spPr>
            <a:xfrm>
              <a:off x="8522795" y="1761972"/>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78" name="矩形 77">
              <a:extLst>
                <a:ext uri="{FF2B5EF4-FFF2-40B4-BE49-F238E27FC236}">
                  <a16:creationId xmlns:a16="http://schemas.microsoft.com/office/drawing/2014/main" id="{8F71FF08-1A7A-8266-F59F-5D01A5F2F862}"/>
                </a:ext>
              </a:extLst>
            </p:cNvPr>
            <p:cNvSpPr/>
            <p:nvPr/>
          </p:nvSpPr>
          <p:spPr>
            <a:xfrm>
              <a:off x="8875220" y="1426772"/>
              <a:ext cx="1165252" cy="64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行政</a:t>
              </a:r>
              <a:endParaRPr lang="en-US" altLang="zh-TW" dirty="0">
                <a:latin typeface="+mj-ea"/>
                <a:ea typeface="+mj-ea"/>
              </a:endParaRPr>
            </a:p>
            <a:p>
              <a:pPr algn="ctr"/>
              <a:r>
                <a:rPr lang="zh-TW" altLang="en-US" dirty="0">
                  <a:latin typeface="+mj-ea"/>
                  <a:ea typeface="+mj-ea"/>
                </a:rPr>
                <a:t>副校長室</a:t>
              </a:r>
            </a:p>
          </p:txBody>
        </p:sp>
        <p:cxnSp>
          <p:nvCxnSpPr>
            <p:cNvPr id="79" name="直線單箭頭接點 78">
              <a:extLst>
                <a:ext uri="{FF2B5EF4-FFF2-40B4-BE49-F238E27FC236}">
                  <a16:creationId xmlns:a16="http://schemas.microsoft.com/office/drawing/2014/main" id="{3FAC2236-0E6D-08AB-1E26-943457D535EC}"/>
                </a:ext>
              </a:extLst>
            </p:cNvPr>
            <p:cNvCxnSpPr>
              <a:cxnSpLocks/>
            </p:cNvCxnSpPr>
            <p:nvPr/>
          </p:nvCxnSpPr>
          <p:spPr>
            <a:xfrm>
              <a:off x="10040472" y="1761972"/>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1" name="矩形 80">
              <a:extLst>
                <a:ext uri="{FF2B5EF4-FFF2-40B4-BE49-F238E27FC236}">
                  <a16:creationId xmlns:a16="http://schemas.microsoft.com/office/drawing/2014/main" id="{A918869E-7668-666D-08FD-7EA64B9E25AE}"/>
                </a:ext>
              </a:extLst>
            </p:cNvPr>
            <p:cNvSpPr/>
            <p:nvPr/>
          </p:nvSpPr>
          <p:spPr>
            <a:xfrm>
              <a:off x="10392895" y="1426772"/>
              <a:ext cx="875739" cy="64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校長</a:t>
              </a:r>
              <a:endParaRPr lang="en-US" altLang="zh-TW" dirty="0">
                <a:latin typeface="+mj-ea"/>
                <a:ea typeface="+mj-ea"/>
              </a:endParaRPr>
            </a:p>
            <a:p>
              <a:pPr algn="ctr"/>
              <a:r>
                <a:rPr lang="zh-TW" altLang="en-US" dirty="0">
                  <a:latin typeface="+mj-ea"/>
                  <a:ea typeface="+mj-ea"/>
                </a:rPr>
                <a:t>核定</a:t>
              </a:r>
            </a:p>
          </p:txBody>
        </p:sp>
        <p:cxnSp>
          <p:nvCxnSpPr>
            <p:cNvPr id="82" name="直線單箭頭接點 81">
              <a:extLst>
                <a:ext uri="{FF2B5EF4-FFF2-40B4-BE49-F238E27FC236}">
                  <a16:creationId xmlns:a16="http://schemas.microsoft.com/office/drawing/2014/main" id="{8A06858D-6D1D-8465-55C2-0BBA4DEB75CC}"/>
                </a:ext>
              </a:extLst>
            </p:cNvPr>
            <p:cNvCxnSpPr>
              <a:cxnSpLocks/>
            </p:cNvCxnSpPr>
            <p:nvPr/>
          </p:nvCxnSpPr>
          <p:spPr>
            <a:xfrm>
              <a:off x="8522795" y="2851751"/>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5" name="矩形 84">
              <a:extLst>
                <a:ext uri="{FF2B5EF4-FFF2-40B4-BE49-F238E27FC236}">
                  <a16:creationId xmlns:a16="http://schemas.microsoft.com/office/drawing/2014/main" id="{039C9468-00EC-43EB-1268-C796E31936DF}"/>
                </a:ext>
              </a:extLst>
            </p:cNvPr>
            <p:cNvSpPr/>
            <p:nvPr/>
          </p:nvSpPr>
          <p:spPr>
            <a:xfrm>
              <a:off x="8875220" y="2520817"/>
              <a:ext cx="1165252" cy="64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mj-ea"/>
                  <a:ea typeface="+mj-ea"/>
                </a:rPr>
                <a:t>行政</a:t>
              </a:r>
              <a:endParaRPr lang="en-US" altLang="zh-TW" dirty="0">
                <a:latin typeface="+mj-ea"/>
                <a:ea typeface="+mj-ea"/>
              </a:endParaRPr>
            </a:p>
            <a:p>
              <a:pPr algn="ctr"/>
              <a:r>
                <a:rPr lang="zh-TW" altLang="en-US" dirty="0">
                  <a:latin typeface="+mj-ea"/>
                  <a:ea typeface="+mj-ea"/>
                </a:rPr>
                <a:t>副校長室</a:t>
              </a:r>
            </a:p>
          </p:txBody>
        </p:sp>
        <p:cxnSp>
          <p:nvCxnSpPr>
            <p:cNvPr id="86" name="直線單箭頭接點 85">
              <a:extLst>
                <a:ext uri="{FF2B5EF4-FFF2-40B4-BE49-F238E27FC236}">
                  <a16:creationId xmlns:a16="http://schemas.microsoft.com/office/drawing/2014/main" id="{AF5C01FF-F2F3-20CC-790D-69FB6626B4D3}"/>
                </a:ext>
              </a:extLst>
            </p:cNvPr>
            <p:cNvCxnSpPr>
              <a:cxnSpLocks/>
            </p:cNvCxnSpPr>
            <p:nvPr/>
          </p:nvCxnSpPr>
          <p:spPr>
            <a:xfrm>
              <a:off x="10040469" y="2862817"/>
              <a:ext cx="1332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8" name="矩形 87">
              <a:extLst>
                <a:ext uri="{FF2B5EF4-FFF2-40B4-BE49-F238E27FC236}">
                  <a16:creationId xmlns:a16="http://schemas.microsoft.com/office/drawing/2014/main" id="{36859804-2C31-B88B-46F9-711FAE5BAE4A}"/>
                </a:ext>
              </a:extLst>
            </p:cNvPr>
            <p:cNvSpPr/>
            <p:nvPr/>
          </p:nvSpPr>
          <p:spPr>
            <a:xfrm>
              <a:off x="11372469" y="2118302"/>
              <a:ext cx="590549" cy="26404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計畫主持人採購</a:t>
              </a:r>
            </a:p>
          </p:txBody>
        </p:sp>
        <p:cxnSp>
          <p:nvCxnSpPr>
            <p:cNvPr id="89" name="肘形接點 67">
              <a:extLst>
                <a:ext uri="{FF2B5EF4-FFF2-40B4-BE49-F238E27FC236}">
                  <a16:creationId xmlns:a16="http://schemas.microsoft.com/office/drawing/2014/main" id="{A57938A6-0CD4-BD4A-50A3-34D3C8ED6A9E}"/>
                </a:ext>
              </a:extLst>
            </p:cNvPr>
            <p:cNvCxnSpPr>
              <a:cxnSpLocks/>
              <a:endCxn id="88" idx="0"/>
            </p:cNvCxnSpPr>
            <p:nvPr/>
          </p:nvCxnSpPr>
          <p:spPr>
            <a:xfrm>
              <a:off x="11268634" y="1761972"/>
              <a:ext cx="399110" cy="356330"/>
            </a:xfrm>
            <a:prstGeom prst="bentConnector2">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97" name="矩形 96">
              <a:extLst>
                <a:ext uri="{FF2B5EF4-FFF2-40B4-BE49-F238E27FC236}">
                  <a16:creationId xmlns:a16="http://schemas.microsoft.com/office/drawing/2014/main" id="{FBC23B7A-B33B-6ACF-120C-B4664EC62CF0}"/>
                </a:ext>
              </a:extLst>
            </p:cNvPr>
            <p:cNvSpPr/>
            <p:nvPr/>
          </p:nvSpPr>
          <p:spPr>
            <a:xfrm>
              <a:off x="7744407" y="3825419"/>
              <a:ext cx="2605079" cy="6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一級主管決行</a:t>
              </a:r>
            </a:p>
          </p:txBody>
        </p:sp>
        <p:cxnSp>
          <p:nvCxnSpPr>
            <p:cNvPr id="98" name="直線單箭頭接點 97">
              <a:extLst>
                <a:ext uri="{FF2B5EF4-FFF2-40B4-BE49-F238E27FC236}">
                  <a16:creationId xmlns:a16="http://schemas.microsoft.com/office/drawing/2014/main" id="{F1DBA48B-27BC-C2E6-F2D5-2FD03833A590}"/>
                </a:ext>
              </a:extLst>
            </p:cNvPr>
            <p:cNvCxnSpPr>
              <a:cxnSpLocks/>
            </p:cNvCxnSpPr>
            <p:nvPr/>
          </p:nvCxnSpPr>
          <p:spPr>
            <a:xfrm>
              <a:off x="6217747" y="4086236"/>
              <a:ext cx="1512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99" name="直線單箭頭接點 98">
              <a:extLst>
                <a:ext uri="{FF2B5EF4-FFF2-40B4-BE49-F238E27FC236}">
                  <a16:creationId xmlns:a16="http://schemas.microsoft.com/office/drawing/2014/main" id="{9CFF2BA1-8B3D-93A7-34F2-5621AEDC326F}"/>
                </a:ext>
              </a:extLst>
            </p:cNvPr>
            <p:cNvCxnSpPr>
              <a:cxnSpLocks/>
            </p:cNvCxnSpPr>
            <p:nvPr/>
          </p:nvCxnSpPr>
          <p:spPr>
            <a:xfrm>
              <a:off x="10155743" y="4106418"/>
              <a:ext cx="1216726"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105" name="矩形 104">
              <a:extLst>
                <a:ext uri="{FF2B5EF4-FFF2-40B4-BE49-F238E27FC236}">
                  <a16:creationId xmlns:a16="http://schemas.microsoft.com/office/drawing/2014/main" id="{D9FECA72-00EA-E7D9-4B5A-42763FC78BAD}"/>
                </a:ext>
              </a:extLst>
            </p:cNvPr>
            <p:cNvSpPr/>
            <p:nvPr/>
          </p:nvSpPr>
          <p:spPr>
            <a:xfrm>
              <a:off x="7784731" y="4868451"/>
              <a:ext cx="2557463"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免提採購</a:t>
              </a:r>
            </a:p>
          </p:txBody>
        </p:sp>
        <p:cxnSp>
          <p:nvCxnSpPr>
            <p:cNvPr id="106" name="直線單箭頭接點 105">
              <a:extLst>
                <a:ext uri="{FF2B5EF4-FFF2-40B4-BE49-F238E27FC236}">
                  <a16:creationId xmlns:a16="http://schemas.microsoft.com/office/drawing/2014/main" id="{63CB4FF0-A610-7912-7B04-1F65C02808BC}"/>
                </a:ext>
              </a:extLst>
            </p:cNvPr>
            <p:cNvCxnSpPr>
              <a:cxnSpLocks/>
            </p:cNvCxnSpPr>
            <p:nvPr/>
          </p:nvCxnSpPr>
          <p:spPr>
            <a:xfrm>
              <a:off x="4176774" y="5110163"/>
              <a:ext cx="3564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108" name="肘形接點 67">
              <a:extLst>
                <a:ext uri="{FF2B5EF4-FFF2-40B4-BE49-F238E27FC236}">
                  <a16:creationId xmlns:a16="http://schemas.microsoft.com/office/drawing/2014/main" id="{665B74D0-26B5-628F-2971-285B2906A60B}"/>
                </a:ext>
              </a:extLst>
            </p:cNvPr>
            <p:cNvCxnSpPr>
              <a:cxnSpLocks/>
              <a:endCxn id="88" idx="2"/>
            </p:cNvCxnSpPr>
            <p:nvPr/>
          </p:nvCxnSpPr>
          <p:spPr>
            <a:xfrm flipV="1">
              <a:off x="10346072" y="4758749"/>
              <a:ext cx="1321672" cy="351414"/>
            </a:xfrm>
            <a:prstGeom prst="bentConnector2">
              <a:avLst/>
            </a:prstGeom>
            <a:ln w="28575" cmpd="sng">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268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FD705-D3F7-5B77-3564-BA9C41CAF0AD}"/>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F4DCA6E6-B6DE-1B31-96E6-E0C446647885}"/>
              </a:ext>
            </a:extLst>
          </p:cNvPr>
          <p:cNvSpPr>
            <a:spLocks noGrp="1"/>
          </p:cNvSpPr>
          <p:nvPr>
            <p:ph type="title"/>
          </p:nvPr>
        </p:nvSpPr>
        <p:spPr>
          <a:xfrm>
            <a:off x="668567" y="276479"/>
            <a:ext cx="9877132" cy="839914"/>
          </a:xfrm>
        </p:spPr>
        <p:txBody>
          <a:bodyPr/>
          <a:lstStyle/>
          <a:p>
            <a:r>
              <a:rPr lang="zh-TW" altLang="en-US" dirty="0"/>
              <a:t>採購作業流程</a:t>
            </a:r>
            <a:r>
              <a:rPr lang="en-US" altLang="zh-TW" dirty="0"/>
              <a:t>_</a:t>
            </a:r>
            <a:r>
              <a:rPr lang="zh-TW" altLang="en-US" sz="2400" dirty="0">
                <a:solidFill>
                  <a:srgbClr val="FF0000"/>
                </a:solidFill>
              </a:rPr>
              <a:t>科研採購案</a:t>
            </a:r>
          </a:p>
        </p:txBody>
      </p:sp>
      <p:sp>
        <p:nvSpPr>
          <p:cNvPr id="4" name="投影片編號版面配置區 3">
            <a:extLst>
              <a:ext uri="{FF2B5EF4-FFF2-40B4-BE49-F238E27FC236}">
                <a16:creationId xmlns:a16="http://schemas.microsoft.com/office/drawing/2014/main" id="{D5711F6C-2776-FB0F-DC6C-089D78A6529A}"/>
              </a:ext>
            </a:extLst>
          </p:cNvPr>
          <p:cNvSpPr>
            <a:spLocks noGrp="1"/>
          </p:cNvSpPr>
          <p:nvPr>
            <p:ph type="sldNum" sz="quarter" idx="12"/>
          </p:nvPr>
        </p:nvSpPr>
        <p:spPr/>
        <p:txBody>
          <a:bodyPr/>
          <a:lstStyle/>
          <a:p>
            <a:fld id="{CA8D9AD5-F248-4919-864A-CFD76CC027D6}" type="slidenum">
              <a:rPr lang="en-US" altLang="zh-TW" smtClean="0"/>
              <a:pPr/>
              <a:t>13</a:t>
            </a:fld>
            <a:endParaRPr lang="en-US" altLang="zh-TW" dirty="0"/>
          </a:p>
        </p:txBody>
      </p:sp>
      <p:sp>
        <p:nvSpPr>
          <p:cNvPr id="5" name="矩形 4">
            <a:extLst>
              <a:ext uri="{FF2B5EF4-FFF2-40B4-BE49-F238E27FC236}">
                <a16:creationId xmlns:a16="http://schemas.microsoft.com/office/drawing/2014/main" id="{E035FC17-0758-1695-5D7B-0A48A64D605A}"/>
              </a:ext>
            </a:extLst>
          </p:cNvPr>
          <p:cNvSpPr/>
          <p:nvPr/>
        </p:nvSpPr>
        <p:spPr>
          <a:xfrm>
            <a:off x="335808" y="1989047"/>
            <a:ext cx="704850" cy="32046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主持人至財務系統填報請購單</a:t>
            </a:r>
          </a:p>
        </p:txBody>
      </p:sp>
      <p:cxnSp>
        <p:nvCxnSpPr>
          <p:cNvPr id="6" name="直線單箭頭接點 5">
            <a:extLst>
              <a:ext uri="{FF2B5EF4-FFF2-40B4-BE49-F238E27FC236}">
                <a16:creationId xmlns:a16="http://schemas.microsoft.com/office/drawing/2014/main" id="{7BE37EB6-26F9-3AE3-797B-63BFDA74D9E1}"/>
              </a:ext>
            </a:extLst>
          </p:cNvPr>
          <p:cNvCxnSpPr>
            <a:cxnSpLocks/>
            <a:endCxn id="12" idx="1"/>
          </p:cNvCxnSpPr>
          <p:nvPr/>
        </p:nvCxnSpPr>
        <p:spPr>
          <a:xfrm>
            <a:off x="977903" y="3600876"/>
            <a:ext cx="409578"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224A26F6-C651-40DD-D1DB-C9288C4F9099}"/>
              </a:ext>
            </a:extLst>
          </p:cNvPr>
          <p:cNvSpPr/>
          <p:nvPr/>
        </p:nvSpPr>
        <p:spPr>
          <a:xfrm>
            <a:off x="1387481" y="2594858"/>
            <a:ext cx="738187" cy="20120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一、二級主管簽核</a:t>
            </a:r>
          </a:p>
        </p:txBody>
      </p:sp>
      <p:sp>
        <p:nvSpPr>
          <p:cNvPr id="27" name="左大括弧 26">
            <a:extLst>
              <a:ext uri="{FF2B5EF4-FFF2-40B4-BE49-F238E27FC236}">
                <a16:creationId xmlns:a16="http://schemas.microsoft.com/office/drawing/2014/main" id="{BFA5CDA2-4E69-939E-37CF-49EF141D3D5D}"/>
              </a:ext>
            </a:extLst>
          </p:cNvPr>
          <p:cNvSpPr/>
          <p:nvPr/>
        </p:nvSpPr>
        <p:spPr>
          <a:xfrm>
            <a:off x="2125668" y="1929238"/>
            <a:ext cx="704850" cy="3343273"/>
          </a:xfrm>
          <a:prstGeom prst="leftBrace">
            <a:avLst>
              <a:gd name="adj1" fmla="val 0"/>
              <a:gd name="adj2" fmla="val 50000"/>
            </a:avLst>
          </a:prstGeom>
          <a:ln w="28575" cmpd="sng">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B07F5B5C-9207-03B6-34F2-BC61869EA2B1}"/>
              </a:ext>
            </a:extLst>
          </p:cNvPr>
          <p:cNvSpPr/>
          <p:nvPr/>
        </p:nvSpPr>
        <p:spPr>
          <a:xfrm>
            <a:off x="2830518" y="1619675"/>
            <a:ext cx="1314450" cy="619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latin typeface="+mj-ea"/>
                <a:ea typeface="+mj-ea"/>
              </a:rPr>
              <a:t>40</a:t>
            </a:r>
            <a:r>
              <a:rPr lang="zh-TW" altLang="en-US" b="1" dirty="0">
                <a:latin typeface="+mj-ea"/>
                <a:ea typeface="+mj-ea"/>
              </a:rPr>
              <a:t>萬以上</a:t>
            </a:r>
          </a:p>
        </p:txBody>
      </p:sp>
      <p:cxnSp>
        <p:nvCxnSpPr>
          <p:cNvPr id="42" name="直線單箭頭接點 41">
            <a:extLst>
              <a:ext uri="{FF2B5EF4-FFF2-40B4-BE49-F238E27FC236}">
                <a16:creationId xmlns:a16="http://schemas.microsoft.com/office/drawing/2014/main" id="{05D4E7B7-9DA0-E5FB-A95E-E7E57B279478}"/>
              </a:ext>
            </a:extLst>
          </p:cNvPr>
          <p:cNvCxnSpPr>
            <a:cxnSpLocks/>
          </p:cNvCxnSpPr>
          <p:nvPr/>
        </p:nvCxnSpPr>
        <p:spPr>
          <a:xfrm>
            <a:off x="2478093" y="4246331"/>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44" name="直線單箭頭接點 43">
            <a:extLst>
              <a:ext uri="{FF2B5EF4-FFF2-40B4-BE49-F238E27FC236}">
                <a16:creationId xmlns:a16="http://schemas.microsoft.com/office/drawing/2014/main" id="{59202481-67E9-BA6D-0B62-BA42DC04B5F1}"/>
              </a:ext>
            </a:extLst>
          </p:cNvPr>
          <p:cNvCxnSpPr>
            <a:cxnSpLocks/>
          </p:cNvCxnSpPr>
          <p:nvPr/>
        </p:nvCxnSpPr>
        <p:spPr>
          <a:xfrm>
            <a:off x="2478092" y="3045068"/>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51" name="矩形 50">
            <a:extLst>
              <a:ext uri="{FF2B5EF4-FFF2-40B4-BE49-F238E27FC236}">
                <a16:creationId xmlns:a16="http://schemas.microsoft.com/office/drawing/2014/main" id="{508CC12A-1FF7-0456-36F8-530902A5FF8C}"/>
              </a:ext>
            </a:extLst>
          </p:cNvPr>
          <p:cNvSpPr/>
          <p:nvPr/>
        </p:nvSpPr>
        <p:spPr>
          <a:xfrm>
            <a:off x="2830517" y="2703851"/>
            <a:ext cx="1314450" cy="70008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latin typeface="+mj-ea"/>
                <a:ea typeface="+mj-ea"/>
              </a:rPr>
              <a:t>10</a:t>
            </a:r>
            <a:r>
              <a:rPr lang="zh-TW" altLang="en-US" dirty="0">
                <a:latin typeface="+mj-ea"/>
                <a:ea typeface="+mj-ea"/>
              </a:rPr>
              <a:t>萬以上未達</a:t>
            </a:r>
            <a:r>
              <a:rPr lang="en-US" altLang="zh-TW" dirty="0">
                <a:latin typeface="+mj-ea"/>
                <a:ea typeface="+mj-ea"/>
              </a:rPr>
              <a:t>40</a:t>
            </a:r>
            <a:r>
              <a:rPr lang="zh-TW" altLang="en-US" dirty="0">
                <a:latin typeface="+mj-ea"/>
                <a:ea typeface="+mj-ea"/>
              </a:rPr>
              <a:t>萬</a:t>
            </a:r>
          </a:p>
        </p:txBody>
      </p:sp>
      <p:sp>
        <p:nvSpPr>
          <p:cNvPr id="53" name="矩形 52">
            <a:extLst>
              <a:ext uri="{FF2B5EF4-FFF2-40B4-BE49-F238E27FC236}">
                <a16:creationId xmlns:a16="http://schemas.microsoft.com/office/drawing/2014/main" id="{962E9CBE-C1BD-49D1-E8F3-084C4D7E2B2C}"/>
              </a:ext>
            </a:extLst>
          </p:cNvPr>
          <p:cNvSpPr/>
          <p:nvPr/>
        </p:nvSpPr>
        <p:spPr>
          <a:xfrm>
            <a:off x="2830516" y="3888581"/>
            <a:ext cx="1314450" cy="723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rgbClr val="FF0000"/>
                </a:solidFill>
                <a:latin typeface="+mj-ea"/>
                <a:ea typeface="+mj-ea"/>
              </a:rPr>
              <a:t>1</a:t>
            </a:r>
            <a:r>
              <a:rPr lang="zh-TW" altLang="en-US" b="1" dirty="0">
                <a:solidFill>
                  <a:srgbClr val="FF0000"/>
                </a:solidFill>
                <a:latin typeface="+mj-ea"/>
                <a:ea typeface="+mj-ea"/>
              </a:rPr>
              <a:t>萬以上</a:t>
            </a:r>
            <a:endParaRPr lang="en-US" altLang="zh-TW" b="1" dirty="0">
              <a:solidFill>
                <a:srgbClr val="FF0000"/>
              </a:solidFill>
              <a:latin typeface="+mj-ea"/>
              <a:ea typeface="+mj-ea"/>
            </a:endParaRPr>
          </a:p>
          <a:p>
            <a:pPr algn="ctr"/>
            <a:r>
              <a:rPr lang="zh-TW" altLang="en-US" b="1" dirty="0">
                <a:solidFill>
                  <a:srgbClr val="FF0000"/>
                </a:solidFill>
                <a:latin typeface="+mj-ea"/>
                <a:ea typeface="+mj-ea"/>
              </a:rPr>
              <a:t>設備</a:t>
            </a:r>
          </a:p>
        </p:txBody>
      </p:sp>
      <p:sp>
        <p:nvSpPr>
          <p:cNvPr id="57" name="矩形 56">
            <a:extLst>
              <a:ext uri="{FF2B5EF4-FFF2-40B4-BE49-F238E27FC236}">
                <a16:creationId xmlns:a16="http://schemas.microsoft.com/office/drawing/2014/main" id="{3CA0A15C-1F0A-39EA-32A5-C6438479E792}"/>
              </a:ext>
            </a:extLst>
          </p:cNvPr>
          <p:cNvSpPr/>
          <p:nvPr/>
        </p:nvSpPr>
        <p:spPr>
          <a:xfrm>
            <a:off x="4483949" y="1331902"/>
            <a:ext cx="684000" cy="34439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dirty="0">
                <a:latin typeface="+mj-ea"/>
                <a:ea typeface="+mj-ea"/>
              </a:rPr>
              <a:t>研究發展處</a:t>
            </a:r>
          </a:p>
        </p:txBody>
      </p:sp>
      <p:cxnSp>
        <p:nvCxnSpPr>
          <p:cNvPr id="58" name="直線單箭頭接點 57">
            <a:extLst>
              <a:ext uri="{FF2B5EF4-FFF2-40B4-BE49-F238E27FC236}">
                <a16:creationId xmlns:a16="http://schemas.microsoft.com/office/drawing/2014/main" id="{E71F0607-8F46-28CE-4F2E-9F09899E8B0F}"/>
              </a:ext>
            </a:extLst>
          </p:cNvPr>
          <p:cNvCxnSpPr>
            <a:cxnSpLocks/>
          </p:cNvCxnSpPr>
          <p:nvPr/>
        </p:nvCxnSpPr>
        <p:spPr>
          <a:xfrm>
            <a:off x="4144967" y="1929237"/>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59" name="直線單箭頭接點 58">
            <a:extLst>
              <a:ext uri="{FF2B5EF4-FFF2-40B4-BE49-F238E27FC236}">
                <a16:creationId xmlns:a16="http://schemas.microsoft.com/office/drawing/2014/main" id="{80AC3C3B-C696-A56B-0F50-F62C6FC25780}"/>
              </a:ext>
            </a:extLst>
          </p:cNvPr>
          <p:cNvCxnSpPr>
            <a:cxnSpLocks/>
          </p:cNvCxnSpPr>
          <p:nvPr/>
        </p:nvCxnSpPr>
        <p:spPr>
          <a:xfrm>
            <a:off x="4135442" y="3053893"/>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0" name="直線單箭頭接點 59">
            <a:extLst>
              <a:ext uri="{FF2B5EF4-FFF2-40B4-BE49-F238E27FC236}">
                <a16:creationId xmlns:a16="http://schemas.microsoft.com/office/drawing/2014/main" id="{3793893E-B510-BB5B-FAD4-C5DF8672188D}"/>
              </a:ext>
            </a:extLst>
          </p:cNvPr>
          <p:cNvCxnSpPr>
            <a:cxnSpLocks/>
          </p:cNvCxnSpPr>
          <p:nvPr/>
        </p:nvCxnSpPr>
        <p:spPr>
          <a:xfrm>
            <a:off x="4131524" y="4247173"/>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1" name="直線單箭頭接點 60">
            <a:extLst>
              <a:ext uri="{FF2B5EF4-FFF2-40B4-BE49-F238E27FC236}">
                <a16:creationId xmlns:a16="http://schemas.microsoft.com/office/drawing/2014/main" id="{0B3E9625-24E7-E5FD-4C5A-2A23F6E4CA61}"/>
              </a:ext>
            </a:extLst>
          </p:cNvPr>
          <p:cNvCxnSpPr>
            <a:cxnSpLocks/>
          </p:cNvCxnSpPr>
          <p:nvPr/>
        </p:nvCxnSpPr>
        <p:spPr>
          <a:xfrm>
            <a:off x="5167949" y="2586735"/>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9F42A2A7-8E31-75BD-2C75-8D9DB26C41B2}"/>
              </a:ext>
            </a:extLst>
          </p:cNvPr>
          <p:cNvCxnSpPr>
            <a:cxnSpLocks/>
          </p:cNvCxnSpPr>
          <p:nvPr/>
        </p:nvCxnSpPr>
        <p:spPr>
          <a:xfrm>
            <a:off x="5167949" y="4246331"/>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64" name="矩形 63">
            <a:extLst>
              <a:ext uri="{FF2B5EF4-FFF2-40B4-BE49-F238E27FC236}">
                <a16:creationId xmlns:a16="http://schemas.microsoft.com/office/drawing/2014/main" id="{44E0BA3F-20BE-D871-6A0D-FBC10FB80F02}"/>
              </a:ext>
            </a:extLst>
          </p:cNvPr>
          <p:cNvSpPr/>
          <p:nvPr/>
        </p:nvSpPr>
        <p:spPr>
          <a:xfrm>
            <a:off x="5520374" y="1331901"/>
            <a:ext cx="590549" cy="34439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latin typeface="+mj-ea"/>
                <a:ea typeface="+mj-ea"/>
              </a:rPr>
              <a:t>資訊設備</a:t>
            </a:r>
            <a:r>
              <a:rPr lang="zh-TW" altLang="en-US" dirty="0">
                <a:latin typeface="+mj-ea"/>
                <a:ea typeface="+mj-ea"/>
              </a:rPr>
              <a:t>先會簽資訊</a:t>
            </a:r>
            <a:endParaRPr lang="en-US" altLang="zh-TW" dirty="0">
              <a:latin typeface="+mj-ea"/>
              <a:ea typeface="+mj-ea"/>
            </a:endParaRPr>
          </a:p>
          <a:p>
            <a:pPr algn="ctr"/>
            <a:r>
              <a:rPr lang="zh-TW" altLang="en-US" dirty="0">
                <a:latin typeface="+mj-ea"/>
                <a:ea typeface="+mj-ea"/>
              </a:rPr>
              <a:t>處</a:t>
            </a:r>
          </a:p>
        </p:txBody>
      </p:sp>
      <p:cxnSp>
        <p:nvCxnSpPr>
          <p:cNvPr id="65" name="直線單箭頭接點 64">
            <a:extLst>
              <a:ext uri="{FF2B5EF4-FFF2-40B4-BE49-F238E27FC236}">
                <a16:creationId xmlns:a16="http://schemas.microsoft.com/office/drawing/2014/main" id="{567B116B-3B25-A4DD-D4AC-C95F815CE465}"/>
              </a:ext>
            </a:extLst>
          </p:cNvPr>
          <p:cNvCxnSpPr>
            <a:cxnSpLocks/>
          </p:cNvCxnSpPr>
          <p:nvPr/>
        </p:nvCxnSpPr>
        <p:spPr>
          <a:xfrm>
            <a:off x="6110923" y="2607739"/>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67" name="矩形 66">
            <a:extLst>
              <a:ext uri="{FF2B5EF4-FFF2-40B4-BE49-F238E27FC236}">
                <a16:creationId xmlns:a16="http://schemas.microsoft.com/office/drawing/2014/main" id="{7F70FB06-12AE-3C5F-EB6F-7C21045740EA}"/>
              </a:ext>
            </a:extLst>
          </p:cNvPr>
          <p:cNvSpPr/>
          <p:nvPr/>
        </p:nvSpPr>
        <p:spPr>
          <a:xfrm>
            <a:off x="6463348" y="1563508"/>
            <a:ext cx="590549" cy="17526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財務處</a:t>
            </a:r>
          </a:p>
        </p:txBody>
      </p:sp>
      <p:cxnSp>
        <p:nvCxnSpPr>
          <p:cNvPr id="69" name="直線單箭頭接點 68">
            <a:extLst>
              <a:ext uri="{FF2B5EF4-FFF2-40B4-BE49-F238E27FC236}">
                <a16:creationId xmlns:a16="http://schemas.microsoft.com/office/drawing/2014/main" id="{49718DF4-6F60-6880-049E-96A2816AFD23}"/>
              </a:ext>
            </a:extLst>
          </p:cNvPr>
          <p:cNvCxnSpPr>
            <a:cxnSpLocks/>
          </p:cNvCxnSpPr>
          <p:nvPr/>
        </p:nvCxnSpPr>
        <p:spPr>
          <a:xfrm>
            <a:off x="7053897" y="1924320"/>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70" name="直線單箭頭接點 69">
            <a:extLst>
              <a:ext uri="{FF2B5EF4-FFF2-40B4-BE49-F238E27FC236}">
                <a16:creationId xmlns:a16="http://schemas.microsoft.com/office/drawing/2014/main" id="{808A8561-D942-A004-DF38-289E74A951A2}"/>
              </a:ext>
            </a:extLst>
          </p:cNvPr>
          <p:cNvCxnSpPr>
            <a:cxnSpLocks/>
          </p:cNvCxnSpPr>
          <p:nvPr/>
        </p:nvCxnSpPr>
        <p:spPr>
          <a:xfrm>
            <a:off x="7053897" y="3025165"/>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73" name="矩形 72">
            <a:extLst>
              <a:ext uri="{FF2B5EF4-FFF2-40B4-BE49-F238E27FC236}">
                <a16:creationId xmlns:a16="http://schemas.microsoft.com/office/drawing/2014/main" id="{1C390C85-3AC7-5B34-115B-2B8B87907420}"/>
              </a:ext>
            </a:extLst>
          </p:cNvPr>
          <p:cNvSpPr/>
          <p:nvPr/>
        </p:nvSpPr>
        <p:spPr>
          <a:xfrm>
            <a:off x="7406322" y="1591100"/>
            <a:ext cx="1009649" cy="6477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採購委員會</a:t>
            </a:r>
          </a:p>
        </p:txBody>
      </p:sp>
      <p:sp>
        <p:nvSpPr>
          <p:cNvPr id="75" name="矩形 74">
            <a:extLst>
              <a:ext uri="{FF2B5EF4-FFF2-40B4-BE49-F238E27FC236}">
                <a16:creationId xmlns:a16="http://schemas.microsoft.com/office/drawing/2014/main" id="{52618AE5-4A1D-314F-9791-BF0431D546B4}"/>
              </a:ext>
            </a:extLst>
          </p:cNvPr>
          <p:cNvSpPr/>
          <p:nvPr/>
        </p:nvSpPr>
        <p:spPr>
          <a:xfrm>
            <a:off x="7406322" y="2683165"/>
            <a:ext cx="1009648" cy="684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總務處</a:t>
            </a:r>
          </a:p>
        </p:txBody>
      </p:sp>
      <p:cxnSp>
        <p:nvCxnSpPr>
          <p:cNvPr id="76" name="直線單箭頭接點 75">
            <a:extLst>
              <a:ext uri="{FF2B5EF4-FFF2-40B4-BE49-F238E27FC236}">
                <a16:creationId xmlns:a16="http://schemas.microsoft.com/office/drawing/2014/main" id="{6040B044-801C-98B4-DFB6-C62D3BF8ED0F}"/>
              </a:ext>
            </a:extLst>
          </p:cNvPr>
          <p:cNvCxnSpPr>
            <a:cxnSpLocks/>
          </p:cNvCxnSpPr>
          <p:nvPr/>
        </p:nvCxnSpPr>
        <p:spPr>
          <a:xfrm>
            <a:off x="8415970" y="1924320"/>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78" name="矩形 77">
            <a:extLst>
              <a:ext uri="{FF2B5EF4-FFF2-40B4-BE49-F238E27FC236}">
                <a16:creationId xmlns:a16="http://schemas.microsoft.com/office/drawing/2014/main" id="{44D1BACC-9E83-E0C7-7DA9-5329B1612745}"/>
              </a:ext>
            </a:extLst>
          </p:cNvPr>
          <p:cNvSpPr/>
          <p:nvPr/>
        </p:nvSpPr>
        <p:spPr>
          <a:xfrm>
            <a:off x="8768395" y="1589120"/>
            <a:ext cx="1165252" cy="64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行政</a:t>
            </a:r>
            <a:endParaRPr lang="en-US" altLang="zh-TW" dirty="0">
              <a:latin typeface="+mj-ea"/>
              <a:ea typeface="+mj-ea"/>
            </a:endParaRPr>
          </a:p>
          <a:p>
            <a:pPr algn="ctr"/>
            <a:r>
              <a:rPr lang="zh-TW" altLang="en-US" dirty="0">
                <a:latin typeface="+mj-ea"/>
                <a:ea typeface="+mj-ea"/>
              </a:rPr>
              <a:t>副校長室</a:t>
            </a:r>
          </a:p>
        </p:txBody>
      </p:sp>
      <p:cxnSp>
        <p:nvCxnSpPr>
          <p:cNvPr id="79" name="直線單箭頭接點 78">
            <a:extLst>
              <a:ext uri="{FF2B5EF4-FFF2-40B4-BE49-F238E27FC236}">
                <a16:creationId xmlns:a16="http://schemas.microsoft.com/office/drawing/2014/main" id="{3691356C-7E1C-5D49-5A64-BA916517A8B9}"/>
              </a:ext>
            </a:extLst>
          </p:cNvPr>
          <p:cNvCxnSpPr>
            <a:cxnSpLocks/>
          </p:cNvCxnSpPr>
          <p:nvPr/>
        </p:nvCxnSpPr>
        <p:spPr>
          <a:xfrm>
            <a:off x="9933647" y="1924320"/>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1" name="矩形 80">
            <a:extLst>
              <a:ext uri="{FF2B5EF4-FFF2-40B4-BE49-F238E27FC236}">
                <a16:creationId xmlns:a16="http://schemas.microsoft.com/office/drawing/2014/main" id="{D6FF6B3C-8C71-F221-9531-14349EEAC8E2}"/>
              </a:ext>
            </a:extLst>
          </p:cNvPr>
          <p:cNvSpPr/>
          <p:nvPr/>
        </p:nvSpPr>
        <p:spPr>
          <a:xfrm>
            <a:off x="10286070" y="1589120"/>
            <a:ext cx="875739" cy="6480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校長</a:t>
            </a:r>
            <a:endParaRPr lang="en-US" altLang="zh-TW" dirty="0">
              <a:latin typeface="+mj-ea"/>
              <a:ea typeface="+mj-ea"/>
            </a:endParaRPr>
          </a:p>
          <a:p>
            <a:pPr algn="ctr"/>
            <a:r>
              <a:rPr lang="zh-TW" altLang="en-US" dirty="0">
                <a:latin typeface="+mj-ea"/>
                <a:ea typeface="+mj-ea"/>
              </a:rPr>
              <a:t>核定</a:t>
            </a:r>
          </a:p>
        </p:txBody>
      </p:sp>
      <p:cxnSp>
        <p:nvCxnSpPr>
          <p:cNvPr id="82" name="直線單箭頭接點 81">
            <a:extLst>
              <a:ext uri="{FF2B5EF4-FFF2-40B4-BE49-F238E27FC236}">
                <a16:creationId xmlns:a16="http://schemas.microsoft.com/office/drawing/2014/main" id="{F6F08573-850D-96DE-D94E-22FFDCBA2F59}"/>
              </a:ext>
            </a:extLst>
          </p:cNvPr>
          <p:cNvCxnSpPr>
            <a:cxnSpLocks/>
          </p:cNvCxnSpPr>
          <p:nvPr/>
        </p:nvCxnSpPr>
        <p:spPr>
          <a:xfrm>
            <a:off x="8415970" y="3014099"/>
            <a:ext cx="352425"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5" name="矩形 84">
            <a:extLst>
              <a:ext uri="{FF2B5EF4-FFF2-40B4-BE49-F238E27FC236}">
                <a16:creationId xmlns:a16="http://schemas.microsoft.com/office/drawing/2014/main" id="{E4DACDD3-D8A6-D11B-17FF-A3D3191CC0DD}"/>
              </a:ext>
            </a:extLst>
          </p:cNvPr>
          <p:cNvSpPr/>
          <p:nvPr/>
        </p:nvSpPr>
        <p:spPr>
          <a:xfrm>
            <a:off x="8768395" y="2683165"/>
            <a:ext cx="1165252" cy="64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latin typeface="+mj-ea"/>
                <a:ea typeface="+mj-ea"/>
              </a:rPr>
              <a:t>行政</a:t>
            </a:r>
            <a:endParaRPr lang="en-US" altLang="zh-TW" dirty="0">
              <a:latin typeface="+mj-ea"/>
              <a:ea typeface="+mj-ea"/>
            </a:endParaRPr>
          </a:p>
          <a:p>
            <a:pPr algn="ctr"/>
            <a:r>
              <a:rPr lang="zh-TW" altLang="en-US" dirty="0">
                <a:latin typeface="+mj-ea"/>
                <a:ea typeface="+mj-ea"/>
              </a:rPr>
              <a:t>副校長室</a:t>
            </a:r>
          </a:p>
        </p:txBody>
      </p:sp>
      <p:cxnSp>
        <p:nvCxnSpPr>
          <p:cNvPr id="86" name="直線單箭頭接點 85">
            <a:extLst>
              <a:ext uri="{FF2B5EF4-FFF2-40B4-BE49-F238E27FC236}">
                <a16:creationId xmlns:a16="http://schemas.microsoft.com/office/drawing/2014/main" id="{0E9ABE51-584D-47D2-BBFD-9E4B6F7744F9}"/>
              </a:ext>
            </a:extLst>
          </p:cNvPr>
          <p:cNvCxnSpPr>
            <a:cxnSpLocks/>
          </p:cNvCxnSpPr>
          <p:nvPr/>
        </p:nvCxnSpPr>
        <p:spPr>
          <a:xfrm>
            <a:off x="9933644" y="3025165"/>
            <a:ext cx="1332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88" name="矩形 87">
            <a:extLst>
              <a:ext uri="{FF2B5EF4-FFF2-40B4-BE49-F238E27FC236}">
                <a16:creationId xmlns:a16="http://schemas.microsoft.com/office/drawing/2014/main" id="{838F56C9-067A-EEEB-5A4D-B0E32FC2FE68}"/>
              </a:ext>
            </a:extLst>
          </p:cNvPr>
          <p:cNvSpPr/>
          <p:nvPr/>
        </p:nvSpPr>
        <p:spPr>
          <a:xfrm>
            <a:off x="11265644" y="2280650"/>
            <a:ext cx="590549" cy="26404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計畫主持人採購</a:t>
            </a:r>
          </a:p>
        </p:txBody>
      </p:sp>
      <p:cxnSp>
        <p:nvCxnSpPr>
          <p:cNvPr id="89" name="肘形接點 67">
            <a:extLst>
              <a:ext uri="{FF2B5EF4-FFF2-40B4-BE49-F238E27FC236}">
                <a16:creationId xmlns:a16="http://schemas.microsoft.com/office/drawing/2014/main" id="{28C69842-BD95-3160-E7D2-BA30D47797B0}"/>
              </a:ext>
            </a:extLst>
          </p:cNvPr>
          <p:cNvCxnSpPr>
            <a:cxnSpLocks/>
            <a:endCxn id="88" idx="0"/>
          </p:cNvCxnSpPr>
          <p:nvPr/>
        </p:nvCxnSpPr>
        <p:spPr>
          <a:xfrm>
            <a:off x="11161809" y="1924320"/>
            <a:ext cx="399110" cy="356330"/>
          </a:xfrm>
          <a:prstGeom prst="bentConnector2">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97" name="矩形 96">
            <a:extLst>
              <a:ext uri="{FF2B5EF4-FFF2-40B4-BE49-F238E27FC236}">
                <a16:creationId xmlns:a16="http://schemas.microsoft.com/office/drawing/2014/main" id="{F373DD50-B04F-356D-FF99-11866F6F1769}"/>
              </a:ext>
            </a:extLst>
          </p:cNvPr>
          <p:cNvSpPr/>
          <p:nvPr/>
        </p:nvSpPr>
        <p:spPr>
          <a:xfrm>
            <a:off x="7637582" y="3987767"/>
            <a:ext cx="2605079" cy="6191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一級主管決行</a:t>
            </a:r>
          </a:p>
        </p:txBody>
      </p:sp>
      <p:cxnSp>
        <p:nvCxnSpPr>
          <p:cNvPr id="98" name="直線單箭頭接點 97">
            <a:extLst>
              <a:ext uri="{FF2B5EF4-FFF2-40B4-BE49-F238E27FC236}">
                <a16:creationId xmlns:a16="http://schemas.microsoft.com/office/drawing/2014/main" id="{50D81183-8EB3-1B62-EF14-27C2C8651217}"/>
              </a:ext>
            </a:extLst>
          </p:cNvPr>
          <p:cNvCxnSpPr>
            <a:cxnSpLocks/>
          </p:cNvCxnSpPr>
          <p:nvPr/>
        </p:nvCxnSpPr>
        <p:spPr>
          <a:xfrm>
            <a:off x="6110922" y="4248584"/>
            <a:ext cx="1512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99" name="直線單箭頭接點 98">
            <a:extLst>
              <a:ext uri="{FF2B5EF4-FFF2-40B4-BE49-F238E27FC236}">
                <a16:creationId xmlns:a16="http://schemas.microsoft.com/office/drawing/2014/main" id="{86C0695E-206D-ACEB-A478-1F3ED0DF2BCE}"/>
              </a:ext>
            </a:extLst>
          </p:cNvPr>
          <p:cNvCxnSpPr>
            <a:cxnSpLocks/>
          </p:cNvCxnSpPr>
          <p:nvPr/>
        </p:nvCxnSpPr>
        <p:spPr>
          <a:xfrm>
            <a:off x="10048918" y="4268766"/>
            <a:ext cx="1216726"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105" name="矩形 104">
            <a:extLst>
              <a:ext uri="{FF2B5EF4-FFF2-40B4-BE49-F238E27FC236}">
                <a16:creationId xmlns:a16="http://schemas.microsoft.com/office/drawing/2014/main" id="{6B4A9459-323D-E746-9689-B215184DD526}"/>
              </a:ext>
            </a:extLst>
          </p:cNvPr>
          <p:cNvSpPr/>
          <p:nvPr/>
        </p:nvSpPr>
        <p:spPr>
          <a:xfrm>
            <a:off x="7677906" y="5030799"/>
            <a:ext cx="2557463"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mj-ea"/>
                <a:ea typeface="+mj-ea"/>
              </a:rPr>
              <a:t>免提採購</a:t>
            </a:r>
          </a:p>
        </p:txBody>
      </p:sp>
      <p:cxnSp>
        <p:nvCxnSpPr>
          <p:cNvPr id="106" name="直線單箭頭接點 105">
            <a:extLst>
              <a:ext uri="{FF2B5EF4-FFF2-40B4-BE49-F238E27FC236}">
                <a16:creationId xmlns:a16="http://schemas.microsoft.com/office/drawing/2014/main" id="{8C7F5F77-765D-4181-D6B6-0FEDB5DB615A}"/>
              </a:ext>
            </a:extLst>
          </p:cNvPr>
          <p:cNvCxnSpPr>
            <a:cxnSpLocks/>
          </p:cNvCxnSpPr>
          <p:nvPr/>
        </p:nvCxnSpPr>
        <p:spPr>
          <a:xfrm>
            <a:off x="4069949" y="5272511"/>
            <a:ext cx="3564000" cy="0"/>
          </a:xfrm>
          <a:prstGeom prst="straightConnector1">
            <a:avLst/>
          </a:prstGeom>
          <a:ln w="28575" cmpd="sng">
            <a:tailEnd type="arrow"/>
          </a:ln>
        </p:spPr>
        <p:style>
          <a:lnRef idx="1">
            <a:schemeClr val="accent1"/>
          </a:lnRef>
          <a:fillRef idx="0">
            <a:schemeClr val="accent1"/>
          </a:fillRef>
          <a:effectRef idx="0">
            <a:schemeClr val="accent1"/>
          </a:effectRef>
          <a:fontRef idx="minor">
            <a:schemeClr val="tx1"/>
          </a:fontRef>
        </p:style>
      </p:cxnSp>
      <p:cxnSp>
        <p:nvCxnSpPr>
          <p:cNvPr id="108" name="肘形接點 67">
            <a:extLst>
              <a:ext uri="{FF2B5EF4-FFF2-40B4-BE49-F238E27FC236}">
                <a16:creationId xmlns:a16="http://schemas.microsoft.com/office/drawing/2014/main" id="{B3F82BC3-CC4C-8A4C-1F8B-C686C0F260DD}"/>
              </a:ext>
            </a:extLst>
          </p:cNvPr>
          <p:cNvCxnSpPr>
            <a:cxnSpLocks/>
            <a:endCxn id="88" idx="2"/>
          </p:cNvCxnSpPr>
          <p:nvPr/>
        </p:nvCxnSpPr>
        <p:spPr>
          <a:xfrm flipV="1">
            <a:off x="10239247" y="4921097"/>
            <a:ext cx="1321672" cy="351414"/>
          </a:xfrm>
          <a:prstGeom prst="bentConnector2">
            <a:avLst/>
          </a:prstGeom>
          <a:ln w="28575" cmpd="sng">
            <a:tailEnd type="arrow"/>
          </a:ln>
        </p:spPr>
        <p:style>
          <a:lnRef idx="1">
            <a:schemeClr val="accent1"/>
          </a:lnRef>
          <a:fillRef idx="0">
            <a:schemeClr val="accent1"/>
          </a:fillRef>
          <a:effectRef idx="0">
            <a:schemeClr val="accent1"/>
          </a:effectRef>
          <a:fontRef idx="minor">
            <a:schemeClr val="tx1"/>
          </a:fontRef>
        </p:style>
      </p:cxnSp>
      <p:sp>
        <p:nvSpPr>
          <p:cNvPr id="7" name="矩形 6">
            <a:extLst>
              <a:ext uri="{FF2B5EF4-FFF2-40B4-BE49-F238E27FC236}">
                <a16:creationId xmlns:a16="http://schemas.microsoft.com/office/drawing/2014/main" id="{F3805468-EEC0-4B76-2B12-603E11583FA6}"/>
              </a:ext>
            </a:extLst>
          </p:cNvPr>
          <p:cNvSpPr/>
          <p:nvPr/>
        </p:nvSpPr>
        <p:spPr>
          <a:xfrm>
            <a:off x="2823796" y="4910560"/>
            <a:ext cx="1314450" cy="7239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rgbClr val="FF0000"/>
                </a:solidFill>
                <a:latin typeface="+mj-ea"/>
                <a:ea typeface="+mj-ea"/>
              </a:rPr>
              <a:t>10</a:t>
            </a:r>
            <a:r>
              <a:rPr lang="zh-TW" altLang="en-US" b="1" dirty="0">
                <a:solidFill>
                  <a:srgbClr val="FF0000"/>
                </a:solidFill>
                <a:latin typeface="+mj-ea"/>
                <a:ea typeface="+mj-ea"/>
              </a:rPr>
              <a:t>萬以下</a:t>
            </a:r>
            <a:endParaRPr lang="en-US" altLang="zh-TW" b="1" dirty="0">
              <a:solidFill>
                <a:srgbClr val="FF0000"/>
              </a:solidFill>
              <a:latin typeface="+mj-ea"/>
              <a:ea typeface="+mj-ea"/>
            </a:endParaRPr>
          </a:p>
          <a:p>
            <a:pPr algn="ctr"/>
            <a:r>
              <a:rPr lang="en-US" altLang="zh-TW" b="1" dirty="0">
                <a:solidFill>
                  <a:srgbClr val="FF0000"/>
                </a:solidFill>
                <a:latin typeface="+mj-ea"/>
                <a:ea typeface="+mj-ea"/>
              </a:rPr>
              <a:t>(</a:t>
            </a:r>
            <a:r>
              <a:rPr lang="zh-TW" altLang="en-US" b="1" dirty="0">
                <a:solidFill>
                  <a:srgbClr val="FF0000"/>
                </a:solidFill>
                <a:latin typeface="+mj-ea"/>
                <a:ea typeface="+mj-ea"/>
              </a:rPr>
              <a:t>非設備</a:t>
            </a:r>
            <a:r>
              <a:rPr lang="en-US" altLang="zh-TW" b="1" dirty="0">
                <a:solidFill>
                  <a:srgbClr val="FF0000"/>
                </a:solidFill>
                <a:latin typeface="+mj-ea"/>
                <a:ea typeface="+mj-ea"/>
              </a:rPr>
              <a:t>)</a:t>
            </a:r>
            <a:endParaRPr lang="zh-TW" altLang="en-US" b="1" dirty="0">
              <a:solidFill>
                <a:srgbClr val="FF0000"/>
              </a:solidFill>
              <a:latin typeface="+mj-ea"/>
              <a:ea typeface="+mj-ea"/>
            </a:endParaRPr>
          </a:p>
        </p:txBody>
      </p:sp>
    </p:spTree>
    <p:extLst>
      <p:ext uri="{BB962C8B-B14F-4D97-AF65-F5344CB8AC3E}">
        <p14:creationId xmlns:p14="http://schemas.microsoft.com/office/powerpoint/2010/main" val="361528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44062" y="395654"/>
            <a:ext cx="10006818" cy="580292"/>
          </a:xfrm>
        </p:spPr>
        <p:txBody>
          <a:bodyPr>
            <a:normAutofit/>
          </a:bodyPr>
          <a:lstStyle/>
          <a:p>
            <a:r>
              <a:rPr lang="zh-TW" altLang="en-US" dirty="0"/>
              <a:t>驗收作業相關流程</a:t>
            </a:r>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14</a:t>
            </a:fld>
            <a:endParaRPr lang="en-US" altLang="zh-TW" dirty="0"/>
          </a:p>
        </p:txBody>
      </p:sp>
      <p:graphicFrame>
        <p:nvGraphicFramePr>
          <p:cNvPr id="10" name="內容版面配置區 9"/>
          <p:cNvGraphicFramePr>
            <a:graphicFrameLocks noGrp="1"/>
          </p:cNvGraphicFramePr>
          <p:nvPr>
            <p:ph idx="1"/>
            <p:extLst>
              <p:ext uri="{D42A27DB-BD31-4B8C-83A1-F6EECF244321}">
                <p14:modId xmlns:p14="http://schemas.microsoft.com/office/powerpoint/2010/main" val="1591463074"/>
              </p:ext>
            </p:extLst>
          </p:nvPr>
        </p:nvGraphicFramePr>
        <p:xfrm>
          <a:off x="1512277" y="1266094"/>
          <a:ext cx="9671538" cy="4809392"/>
        </p:xfrm>
        <a:graphic>
          <a:graphicData uri="http://schemas.openxmlformats.org/drawingml/2006/table">
            <a:tbl>
              <a:tblPr firstRow="1" firstCol="1" bandRow="1">
                <a:effectLst/>
                <a:tableStyleId>{B301B821-A1FF-4177-AEE7-76D212191A09}</a:tableStyleId>
              </a:tblPr>
              <a:tblGrid>
                <a:gridCol w="2030439">
                  <a:extLst>
                    <a:ext uri="{9D8B030D-6E8A-4147-A177-3AD203B41FA5}">
                      <a16:colId xmlns:a16="http://schemas.microsoft.com/office/drawing/2014/main" val="1161767856"/>
                    </a:ext>
                  </a:extLst>
                </a:gridCol>
                <a:gridCol w="2752173">
                  <a:extLst>
                    <a:ext uri="{9D8B030D-6E8A-4147-A177-3AD203B41FA5}">
                      <a16:colId xmlns:a16="http://schemas.microsoft.com/office/drawing/2014/main" val="2394655175"/>
                    </a:ext>
                  </a:extLst>
                </a:gridCol>
                <a:gridCol w="2759660">
                  <a:extLst>
                    <a:ext uri="{9D8B030D-6E8A-4147-A177-3AD203B41FA5}">
                      <a16:colId xmlns:a16="http://schemas.microsoft.com/office/drawing/2014/main" val="2234102955"/>
                    </a:ext>
                  </a:extLst>
                </a:gridCol>
                <a:gridCol w="2129266">
                  <a:extLst>
                    <a:ext uri="{9D8B030D-6E8A-4147-A177-3AD203B41FA5}">
                      <a16:colId xmlns:a16="http://schemas.microsoft.com/office/drawing/2014/main" val="2060539346"/>
                    </a:ext>
                  </a:extLst>
                </a:gridCol>
              </a:tblGrid>
              <a:tr h="1930540">
                <a:tc>
                  <a:txBody>
                    <a:bodyPr/>
                    <a:lstStyle/>
                    <a:p>
                      <a:pPr algn="just">
                        <a:spcBef>
                          <a:spcPts val="600"/>
                        </a:spcBef>
                        <a:spcAft>
                          <a:spcPts val="120"/>
                        </a:spcAft>
                      </a:pPr>
                      <a:r>
                        <a:rPr lang="en-US" sz="1800" kern="100" dirty="0">
                          <a:effectLst/>
                        </a:rPr>
                        <a:t>    </a:t>
                      </a:r>
                    </a:p>
                    <a:p>
                      <a:pPr algn="just">
                        <a:spcBef>
                          <a:spcPts val="600"/>
                        </a:spcBef>
                        <a:spcAft>
                          <a:spcPts val="120"/>
                        </a:spcAft>
                      </a:pPr>
                      <a:r>
                        <a:rPr lang="en-US" altLang="zh-TW" sz="1800" kern="100" dirty="0">
                          <a:effectLst/>
                        </a:rPr>
                        <a:t>                     </a:t>
                      </a:r>
                      <a:r>
                        <a:rPr lang="zh-TW" sz="1800" kern="100" dirty="0">
                          <a:effectLst/>
                        </a:rPr>
                        <a:t>項</a:t>
                      </a:r>
                      <a:r>
                        <a:rPr lang="en-US" sz="1800" kern="100" dirty="0">
                          <a:effectLst/>
                        </a:rPr>
                        <a:t>   </a:t>
                      </a:r>
                      <a:r>
                        <a:rPr lang="zh-TW" sz="1800" kern="100" dirty="0">
                          <a:effectLst/>
                        </a:rPr>
                        <a:t>目</a:t>
                      </a:r>
                    </a:p>
                    <a:p>
                      <a:pPr algn="just">
                        <a:lnSpc>
                          <a:spcPts val="1200"/>
                        </a:lnSpc>
                        <a:spcAft>
                          <a:spcPts val="0"/>
                        </a:spcAft>
                      </a:pPr>
                      <a:r>
                        <a:rPr lang="en-US" sz="1800" kern="100" dirty="0">
                          <a:effectLst/>
                        </a:rPr>
                        <a:t> </a:t>
                      </a:r>
                      <a:endParaRPr lang="zh-TW" sz="1800" kern="100" dirty="0">
                        <a:effectLst/>
                      </a:endParaRPr>
                    </a:p>
                    <a:p>
                      <a:pPr algn="just">
                        <a:spcBef>
                          <a:spcPts val="600"/>
                        </a:spcBef>
                        <a:spcAft>
                          <a:spcPts val="0"/>
                        </a:spcAft>
                      </a:pPr>
                      <a:endParaRPr lang="en-US" altLang="zh-TW" sz="1800" kern="100" dirty="0">
                        <a:effectLst/>
                      </a:endParaRPr>
                    </a:p>
                    <a:p>
                      <a:pPr algn="just">
                        <a:spcBef>
                          <a:spcPts val="600"/>
                        </a:spcBef>
                        <a:spcAft>
                          <a:spcPts val="0"/>
                        </a:spcAft>
                      </a:pPr>
                      <a:endParaRPr lang="en-US" altLang="zh-TW" sz="1800" kern="100" dirty="0">
                        <a:effectLst/>
                      </a:endParaRPr>
                    </a:p>
                    <a:p>
                      <a:pPr algn="just">
                        <a:spcBef>
                          <a:spcPts val="600"/>
                        </a:spcBef>
                        <a:spcAft>
                          <a:spcPts val="0"/>
                        </a:spcAft>
                      </a:pPr>
                      <a:r>
                        <a:rPr lang="en-US" altLang="zh-TW" sz="1800" kern="100" dirty="0">
                          <a:effectLst/>
                        </a:rPr>
                        <a:t>  </a:t>
                      </a:r>
                      <a:r>
                        <a:rPr lang="zh-TW" sz="1800" kern="100" dirty="0">
                          <a:effectLst/>
                        </a:rPr>
                        <a:t>金</a:t>
                      </a:r>
                      <a:r>
                        <a:rPr lang="en-US" sz="1800" kern="100" dirty="0">
                          <a:effectLst/>
                        </a:rPr>
                        <a:t>    </a:t>
                      </a:r>
                      <a:r>
                        <a:rPr lang="zh-TW" sz="1800" kern="100" dirty="0">
                          <a:effectLst/>
                        </a:rPr>
                        <a:t>額</a:t>
                      </a:r>
                      <a:endParaRPr lang="zh-TW" sz="1800" kern="100" dirty="0">
                        <a:effectLst/>
                        <a:latin typeface="Times New Roman" panose="02020603050405020304" pitchFamily="18" charset="0"/>
                        <a:ea typeface="新細明體" panose="02020500000000000000" pitchFamily="18" charset="-12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50"/>
                        </a:spcBef>
                        <a:spcAft>
                          <a:spcPts val="120"/>
                        </a:spcAft>
                      </a:pPr>
                      <a:r>
                        <a:rPr lang="zh-TW" sz="2400" b="1" kern="100" dirty="0">
                          <a:solidFill>
                            <a:srgbClr val="FF0000"/>
                          </a:solidFill>
                          <a:effectLst/>
                        </a:rPr>
                        <a:t>經常門</a:t>
                      </a:r>
                    </a:p>
                    <a:p>
                      <a:pPr algn="ctr">
                        <a:spcBef>
                          <a:spcPts val="50"/>
                        </a:spcBef>
                        <a:spcAft>
                          <a:spcPts val="120"/>
                        </a:spcAft>
                      </a:pPr>
                      <a:r>
                        <a:rPr lang="zh-TW" altLang="en-US" dirty="0"/>
                        <a:t>事務性、消耗性、實驗耗 材、租賃或維 </a:t>
                      </a:r>
                      <a:r>
                        <a:rPr lang="en-US" altLang="zh-TW" dirty="0"/>
                        <a:t>(</a:t>
                      </a:r>
                      <a:r>
                        <a:rPr lang="zh-TW" altLang="en-US" dirty="0"/>
                        <a:t>護</a:t>
                      </a:r>
                      <a:r>
                        <a:rPr lang="en-US" altLang="zh-TW" dirty="0"/>
                        <a:t>) </a:t>
                      </a:r>
                      <a:r>
                        <a:rPr lang="zh-TW" altLang="en-US" dirty="0"/>
                        <a:t>、勞務等</a:t>
                      </a:r>
                      <a:endParaRPr lang="zh-TW" sz="1800" kern="10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50"/>
                        </a:spcBef>
                        <a:spcAft>
                          <a:spcPts val="120"/>
                        </a:spcAft>
                      </a:pPr>
                      <a:r>
                        <a:rPr lang="zh-TW" sz="2400" kern="100" dirty="0">
                          <a:solidFill>
                            <a:srgbClr val="FF0000"/>
                          </a:solidFill>
                          <a:effectLst/>
                        </a:rPr>
                        <a:t>資本門</a:t>
                      </a:r>
                    </a:p>
                    <a:p>
                      <a:pPr algn="ctr">
                        <a:spcBef>
                          <a:spcPts val="50"/>
                        </a:spcBef>
                        <a:spcAft>
                          <a:spcPts val="120"/>
                        </a:spcAft>
                      </a:pPr>
                      <a:r>
                        <a:rPr lang="zh-TW" sz="1800" kern="100" dirty="0">
                          <a:effectLst/>
                        </a:rPr>
                        <a:t>機械儀器及設備</a:t>
                      </a:r>
                      <a:endParaRPr lang="en-US" altLang="zh-TW" sz="1800" kern="100" dirty="0">
                        <a:effectLst/>
                      </a:endParaRPr>
                    </a:p>
                    <a:p>
                      <a:pPr algn="ctr">
                        <a:spcBef>
                          <a:spcPts val="50"/>
                        </a:spcBef>
                        <a:spcAft>
                          <a:spcPts val="120"/>
                        </a:spcAft>
                      </a:pPr>
                      <a:r>
                        <a:rPr lang="zh-TW" sz="1800" kern="100" dirty="0">
                          <a:effectLst/>
                        </a:rPr>
                        <a:t>、軟體等</a:t>
                      </a:r>
                      <a:endParaRPr lang="en-US" altLang="zh-TW" sz="1800" kern="100" dirty="0">
                        <a:effectLst/>
                      </a:endParaRPr>
                    </a:p>
                    <a:p>
                      <a:pPr algn="ctr">
                        <a:spcBef>
                          <a:spcPts val="50"/>
                        </a:spcBef>
                        <a:spcAft>
                          <a:spcPts val="120"/>
                        </a:spcAft>
                      </a:pPr>
                      <a:endParaRPr lang="zh-TW" sz="1800" kern="10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Bef>
                          <a:spcPts val="50"/>
                        </a:spcBef>
                        <a:spcAft>
                          <a:spcPts val="120"/>
                        </a:spcAft>
                      </a:pPr>
                      <a:r>
                        <a:rPr lang="zh-TW" sz="2400" kern="100" dirty="0">
                          <a:solidFill>
                            <a:srgbClr val="FF0000"/>
                          </a:solidFill>
                          <a:effectLst/>
                        </a:rPr>
                        <a:t>圖書經費</a:t>
                      </a:r>
                    </a:p>
                    <a:p>
                      <a:pPr algn="ctr">
                        <a:spcBef>
                          <a:spcPts val="50"/>
                        </a:spcBef>
                        <a:spcAft>
                          <a:spcPts val="120"/>
                        </a:spcAft>
                      </a:pPr>
                      <a:r>
                        <a:rPr lang="zh-TW" sz="1800" kern="100" dirty="0">
                          <a:effectLst/>
                        </a:rPr>
                        <a:t>圖書、期刊及資料庫等</a:t>
                      </a:r>
                      <a:endParaRPr lang="en-US" altLang="zh-TW" sz="1800" kern="100" dirty="0">
                        <a:effectLst/>
                      </a:endParaRPr>
                    </a:p>
                    <a:p>
                      <a:pPr algn="ctr">
                        <a:spcBef>
                          <a:spcPts val="50"/>
                        </a:spcBef>
                        <a:spcAft>
                          <a:spcPts val="120"/>
                        </a:spcAft>
                      </a:pPr>
                      <a:endParaRPr lang="zh-TW" sz="1800" kern="100" dirty="0">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565183756"/>
                  </a:ext>
                </a:extLst>
              </a:tr>
              <a:tr h="635251">
                <a:tc>
                  <a:txBody>
                    <a:bodyPr/>
                    <a:lstStyle/>
                    <a:p>
                      <a:pPr algn="ctr">
                        <a:spcBef>
                          <a:spcPts val="50"/>
                        </a:spcBef>
                        <a:spcAft>
                          <a:spcPts val="120"/>
                        </a:spcAft>
                      </a:pPr>
                      <a:r>
                        <a:rPr lang="zh-TW" sz="1800" kern="100" dirty="0">
                          <a:solidFill>
                            <a:schemeClr val="bg2"/>
                          </a:solidFill>
                          <a:effectLst/>
                        </a:rPr>
                        <a:t>未達</a:t>
                      </a:r>
                      <a:r>
                        <a:rPr lang="en-US" sz="1800" kern="100" dirty="0">
                          <a:solidFill>
                            <a:schemeClr val="bg2"/>
                          </a:solidFill>
                          <a:effectLst/>
                        </a:rPr>
                        <a:t>1</a:t>
                      </a:r>
                      <a:r>
                        <a:rPr lang="zh-TW" sz="1800" kern="100" dirty="0">
                          <a:solidFill>
                            <a:schemeClr val="bg2"/>
                          </a:solidFill>
                          <a:effectLst/>
                        </a:rPr>
                        <a:t>萬</a:t>
                      </a:r>
                      <a:r>
                        <a:rPr lang="zh-TW" altLang="en-US" sz="1800" kern="100" dirty="0">
                          <a:solidFill>
                            <a:schemeClr val="bg2"/>
                          </a:solidFill>
                          <a:effectLst/>
                        </a:rPr>
                        <a:t>元</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just">
                        <a:spcBef>
                          <a:spcPts val="50"/>
                        </a:spcBef>
                        <a:spcAft>
                          <a:spcPts val="120"/>
                        </a:spcAft>
                      </a:pPr>
                      <a:r>
                        <a:rPr lang="zh-TW" altLang="en-US" dirty="0"/>
                        <a:t>採購單位驗收</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just">
                        <a:spcBef>
                          <a:spcPts val="50"/>
                        </a:spcBef>
                        <a:spcAft>
                          <a:spcPts val="120"/>
                        </a:spcAft>
                      </a:pPr>
                      <a:endParaRPr lang="zh-TW" altLang="en-US" sz="1800" kern="1200" dirty="0">
                        <a:solidFill>
                          <a:schemeClr val="dk1"/>
                        </a:solidFill>
                        <a:latin typeface="+mn-lt"/>
                        <a:ea typeface="+mn-ea"/>
                        <a:cs typeface="+mn-cs"/>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ap="flat" cmpd="sng" algn="ctr">
                      <a:solidFill>
                        <a:schemeClr val="bg1"/>
                      </a:solidFill>
                      <a:prstDash val="solid"/>
                      <a:round/>
                      <a:headEnd type="none" w="med" len="med"/>
                      <a:tailEnd type="none" w="med" len="med"/>
                    </a:lnBlToTr>
                    <a:solidFill>
                      <a:schemeClr val="tx1"/>
                    </a:solidFill>
                  </a:tcPr>
                </a:tc>
                <a:tc rowSpan="3">
                  <a:txBody>
                    <a:bodyPr/>
                    <a:lstStyle/>
                    <a:p>
                      <a:pPr algn="just">
                        <a:spcBef>
                          <a:spcPts val="50"/>
                        </a:spcBef>
                        <a:spcAft>
                          <a:spcPts val="120"/>
                        </a:spcAft>
                      </a:pPr>
                      <a:r>
                        <a:rPr lang="zh-TW" sz="1800" kern="100" dirty="0">
                          <a:solidFill>
                            <a:schemeClr val="bg2"/>
                          </a:solidFill>
                          <a:effectLst/>
                        </a:rPr>
                        <a:t>圖書館驗收後簽章</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129974364"/>
                  </a:ext>
                </a:extLst>
              </a:tr>
              <a:tr h="740911">
                <a:tc>
                  <a:txBody>
                    <a:bodyPr/>
                    <a:lstStyle/>
                    <a:p>
                      <a:pPr algn="ctr">
                        <a:spcBef>
                          <a:spcPts val="50"/>
                        </a:spcBef>
                        <a:spcAft>
                          <a:spcPts val="120"/>
                        </a:spcAft>
                      </a:pPr>
                      <a:r>
                        <a:rPr lang="en-US" sz="1800" kern="100" dirty="0">
                          <a:solidFill>
                            <a:schemeClr val="bg2"/>
                          </a:solidFill>
                          <a:effectLst/>
                        </a:rPr>
                        <a:t>1</a:t>
                      </a:r>
                      <a:r>
                        <a:rPr lang="zh-TW" sz="1800" kern="100" dirty="0">
                          <a:solidFill>
                            <a:schemeClr val="bg2"/>
                          </a:solidFill>
                          <a:effectLst/>
                        </a:rPr>
                        <a:t>萬</a:t>
                      </a:r>
                      <a:r>
                        <a:rPr lang="zh-TW" altLang="en-US" sz="1800" kern="100" dirty="0">
                          <a:solidFill>
                            <a:schemeClr val="bg2"/>
                          </a:solidFill>
                          <a:effectLst/>
                        </a:rPr>
                        <a:t>元</a:t>
                      </a:r>
                      <a:r>
                        <a:rPr lang="zh-TW" sz="1800" kern="100" dirty="0">
                          <a:solidFill>
                            <a:schemeClr val="bg2"/>
                          </a:solidFill>
                          <a:effectLst/>
                        </a:rPr>
                        <a:t>以上，</a:t>
                      </a:r>
                    </a:p>
                    <a:p>
                      <a:pPr algn="ctr">
                        <a:spcBef>
                          <a:spcPts val="50"/>
                        </a:spcBef>
                        <a:spcAft>
                          <a:spcPts val="120"/>
                        </a:spcAft>
                      </a:pPr>
                      <a:r>
                        <a:rPr lang="en-US" altLang="zh-TW" sz="1800" kern="100" dirty="0">
                          <a:solidFill>
                            <a:schemeClr val="bg2"/>
                          </a:solidFill>
                          <a:effectLst/>
                        </a:rPr>
                        <a:t>    </a:t>
                      </a:r>
                      <a:r>
                        <a:rPr lang="zh-TW" sz="1800" kern="100" dirty="0">
                          <a:solidFill>
                            <a:schemeClr val="bg2"/>
                          </a:solidFill>
                          <a:effectLst/>
                        </a:rPr>
                        <a:t>未達</a:t>
                      </a:r>
                      <a:r>
                        <a:rPr lang="en-US" sz="1800" kern="100" dirty="0">
                          <a:solidFill>
                            <a:schemeClr val="bg2"/>
                          </a:solidFill>
                          <a:effectLst/>
                        </a:rPr>
                        <a:t>10</a:t>
                      </a:r>
                      <a:r>
                        <a:rPr lang="zh-TW" sz="1800" kern="100" dirty="0">
                          <a:solidFill>
                            <a:schemeClr val="bg2"/>
                          </a:solidFill>
                          <a:effectLst/>
                        </a:rPr>
                        <a:t>萬元</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rowSpan="2">
                  <a:txBody>
                    <a:bodyPr/>
                    <a:lstStyle/>
                    <a:p>
                      <a:pPr algn="just">
                        <a:spcBef>
                          <a:spcPts val="50"/>
                        </a:spcBef>
                        <a:spcAft>
                          <a:spcPts val="120"/>
                        </a:spcAft>
                      </a:pPr>
                      <a:r>
                        <a:rPr lang="zh-TW" sz="1800" kern="100" dirty="0">
                          <a:solidFill>
                            <a:schemeClr val="bg2"/>
                          </a:solidFill>
                          <a:effectLst/>
                        </a:rPr>
                        <a:t>採購單位驗收後簽章</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50"/>
                        </a:spcBef>
                        <a:spcAft>
                          <a:spcPts val="120"/>
                        </a:spcAft>
                        <a:buClrTx/>
                        <a:buSzTx/>
                        <a:buFontTx/>
                        <a:buNone/>
                        <a:tabLst/>
                        <a:defRPr/>
                      </a:pPr>
                      <a:endParaRPr lang="en-US" altLang="zh-TW" sz="1800" kern="100" dirty="0">
                        <a:solidFill>
                          <a:schemeClr val="bg2"/>
                        </a:solidFill>
                        <a:effectLst/>
                      </a:endParaRPr>
                    </a:p>
                    <a:p>
                      <a:pPr marL="0" marR="0" lvl="0" indent="0" algn="ctr" defTabSz="914400" rtl="0" eaLnBrk="1" fontAlgn="auto" latinLnBrk="0" hangingPunct="1">
                        <a:lnSpc>
                          <a:spcPct val="100000"/>
                        </a:lnSpc>
                        <a:spcBef>
                          <a:spcPts val="50"/>
                        </a:spcBef>
                        <a:spcAft>
                          <a:spcPts val="120"/>
                        </a:spcAft>
                        <a:buClrTx/>
                        <a:buSzTx/>
                        <a:buFontTx/>
                        <a:buNone/>
                        <a:tabLst/>
                        <a:defRPr/>
                      </a:pPr>
                      <a:r>
                        <a:rPr lang="zh-TW" altLang="en-US" sz="1800" kern="100" dirty="0">
                          <a:solidFill>
                            <a:schemeClr val="bg2"/>
                          </a:solidFill>
                          <a:effectLst/>
                        </a:rPr>
                        <a:t>採購單位驗收後簽章</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tx1"/>
                    </a:solidFill>
                  </a:tcPr>
                </a:tc>
                <a:tc vMerge="1">
                  <a:txBody>
                    <a:bodyPr/>
                    <a:lstStyle/>
                    <a:p>
                      <a:endParaRPr lang="zh-TW" altLang="en-US"/>
                    </a:p>
                  </a:txBody>
                  <a:tcPr/>
                </a:tc>
                <a:extLst>
                  <a:ext uri="{0D108BD9-81ED-4DB2-BD59-A6C34878D82A}">
                    <a16:rowId xmlns:a16="http://schemas.microsoft.com/office/drawing/2014/main" val="2218498149"/>
                  </a:ext>
                </a:extLst>
              </a:tr>
              <a:tr h="751345">
                <a:tc>
                  <a:txBody>
                    <a:bodyPr/>
                    <a:lstStyle/>
                    <a:p>
                      <a:pPr algn="ctr">
                        <a:spcBef>
                          <a:spcPts val="50"/>
                        </a:spcBef>
                        <a:spcAft>
                          <a:spcPts val="120"/>
                        </a:spcAft>
                      </a:pPr>
                      <a:r>
                        <a:rPr lang="en-US" sz="1800" kern="100" dirty="0">
                          <a:solidFill>
                            <a:schemeClr val="bg2"/>
                          </a:solidFill>
                          <a:effectLst/>
                        </a:rPr>
                        <a:t>10</a:t>
                      </a:r>
                      <a:r>
                        <a:rPr lang="zh-TW" sz="1800" kern="100" dirty="0">
                          <a:solidFill>
                            <a:schemeClr val="bg2"/>
                          </a:solidFill>
                          <a:effectLst/>
                        </a:rPr>
                        <a:t>萬元以上，</a:t>
                      </a:r>
                      <a:endParaRPr lang="en-US" altLang="zh-TW" sz="1800" kern="100" dirty="0">
                        <a:solidFill>
                          <a:schemeClr val="bg2"/>
                        </a:solidFill>
                        <a:effectLst/>
                      </a:endParaRPr>
                    </a:p>
                    <a:p>
                      <a:pPr algn="ctr">
                        <a:spcBef>
                          <a:spcPts val="50"/>
                        </a:spcBef>
                        <a:spcAft>
                          <a:spcPts val="120"/>
                        </a:spcAft>
                      </a:pPr>
                      <a:r>
                        <a:rPr lang="en-US" altLang="zh-TW" sz="1800" kern="100" dirty="0">
                          <a:solidFill>
                            <a:schemeClr val="bg2"/>
                          </a:solidFill>
                          <a:effectLst/>
                        </a:rPr>
                        <a:t>    </a:t>
                      </a:r>
                      <a:r>
                        <a:rPr lang="zh-TW" sz="1800" kern="100" dirty="0">
                          <a:solidFill>
                            <a:schemeClr val="bg2"/>
                          </a:solidFill>
                          <a:effectLst/>
                        </a:rPr>
                        <a:t>未達</a:t>
                      </a:r>
                      <a:r>
                        <a:rPr lang="en-US" sz="1800" kern="100" dirty="0">
                          <a:solidFill>
                            <a:schemeClr val="bg2"/>
                          </a:solidFill>
                          <a:effectLst/>
                        </a:rPr>
                        <a:t>40</a:t>
                      </a:r>
                      <a:r>
                        <a:rPr lang="zh-TW" sz="1800" kern="100" dirty="0">
                          <a:solidFill>
                            <a:schemeClr val="bg2"/>
                          </a:solidFill>
                          <a:effectLst/>
                        </a:rPr>
                        <a:t>萬元</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zh-TW" altLang="en-US"/>
                    </a:p>
                  </a:txBody>
                  <a:tcPr/>
                </a:tc>
                <a:tc>
                  <a:txBody>
                    <a:bodyPr/>
                    <a:lstStyle/>
                    <a:p>
                      <a:pPr algn="ctr">
                        <a:spcBef>
                          <a:spcPts val="50"/>
                        </a:spcBef>
                        <a:spcAft>
                          <a:spcPts val="120"/>
                        </a:spcAft>
                      </a:pPr>
                      <a:r>
                        <a:rPr lang="zh-TW" sz="1800" kern="100" dirty="0">
                          <a:solidFill>
                            <a:schemeClr val="bg2"/>
                          </a:solidFill>
                          <a:effectLst/>
                        </a:rPr>
                        <a:t>財務處</a:t>
                      </a:r>
                      <a:r>
                        <a:rPr lang="zh-TW" altLang="en-US" sz="1800" kern="100" dirty="0">
                          <a:solidFill>
                            <a:schemeClr val="bg2"/>
                          </a:solidFill>
                          <a:effectLst/>
                        </a:rPr>
                        <a:t>複驗</a:t>
                      </a:r>
                      <a:r>
                        <a:rPr lang="zh-TW" sz="1800" kern="100" dirty="0">
                          <a:solidFill>
                            <a:schemeClr val="bg2"/>
                          </a:solidFill>
                          <a:effectLst/>
                        </a:rPr>
                        <a:t>後簽章</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253081706"/>
                  </a:ext>
                </a:extLst>
              </a:tr>
              <a:tr h="751345">
                <a:tc>
                  <a:txBody>
                    <a:bodyPr/>
                    <a:lstStyle/>
                    <a:p>
                      <a:pPr algn="ctr">
                        <a:spcBef>
                          <a:spcPts val="50"/>
                        </a:spcBef>
                        <a:spcAft>
                          <a:spcPts val="120"/>
                        </a:spcAft>
                      </a:pPr>
                      <a:r>
                        <a:rPr lang="en-US" sz="1800" kern="100" dirty="0">
                          <a:solidFill>
                            <a:schemeClr val="bg2"/>
                          </a:solidFill>
                          <a:effectLst/>
                        </a:rPr>
                        <a:t>40</a:t>
                      </a:r>
                      <a:r>
                        <a:rPr lang="zh-TW" sz="1800" kern="100" dirty="0">
                          <a:solidFill>
                            <a:schemeClr val="bg2"/>
                          </a:solidFill>
                          <a:effectLst/>
                        </a:rPr>
                        <a:t>萬元以上</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3">
                  <a:txBody>
                    <a:bodyPr/>
                    <a:lstStyle/>
                    <a:p>
                      <a:pPr algn="just">
                        <a:spcBef>
                          <a:spcPts val="50"/>
                        </a:spcBef>
                        <a:spcAft>
                          <a:spcPts val="120"/>
                        </a:spcAft>
                      </a:pPr>
                      <a:r>
                        <a:rPr lang="zh-TW" sz="1800" kern="100" dirty="0">
                          <a:solidFill>
                            <a:schemeClr val="bg2"/>
                          </a:solidFill>
                          <a:effectLst/>
                        </a:rPr>
                        <a:t>依採購委員會現行流程，</a:t>
                      </a:r>
                      <a:r>
                        <a:rPr lang="zh-TW" altLang="en-US" sz="1800" kern="100" dirty="0">
                          <a:solidFill>
                            <a:schemeClr val="bg2"/>
                          </a:solidFill>
                          <a:effectLst/>
                        </a:rPr>
                        <a:t>通知</a:t>
                      </a:r>
                      <a:r>
                        <a:rPr lang="zh-TW" sz="1800" kern="100" dirty="0">
                          <a:solidFill>
                            <a:schemeClr val="bg2"/>
                          </a:solidFill>
                          <a:effectLst/>
                        </a:rPr>
                        <a:t>財務處聯絡、監驗。</a:t>
                      </a:r>
                      <a:endParaRPr lang="zh-TW" sz="1800" kern="100" dirty="0">
                        <a:solidFill>
                          <a:schemeClr val="bg2"/>
                        </a:solidFill>
                        <a:effectLst/>
                        <a:latin typeface="Times New Roman" panose="02020603050405020304" pitchFamily="18" charset="0"/>
                        <a:ea typeface="新細明體" panose="02020500000000000000" pitchFamily="18" charset="-120"/>
                      </a:endParaRPr>
                    </a:p>
                  </a:txBody>
                  <a:tcPr marL="68580" marR="68580" marT="0" marB="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699792343"/>
                  </a:ext>
                </a:extLst>
              </a:tr>
            </a:tbl>
          </a:graphicData>
        </a:graphic>
      </p:graphicFrame>
      <p:cxnSp>
        <p:nvCxnSpPr>
          <p:cNvPr id="12" name="直線接點 11"/>
          <p:cNvCxnSpPr>
            <a:cxnSpLocks/>
          </p:cNvCxnSpPr>
          <p:nvPr/>
        </p:nvCxnSpPr>
        <p:spPr>
          <a:xfrm>
            <a:off x="1512277" y="1266094"/>
            <a:ext cx="2031023" cy="1925514"/>
          </a:xfrm>
          <a:prstGeom prst="line">
            <a:avLst/>
          </a:prstGeom>
          <a:ln>
            <a:solidFill>
              <a:srgbClr val="464646"/>
            </a:solidFill>
          </a:ln>
        </p:spPr>
        <p:style>
          <a:lnRef idx="1">
            <a:schemeClr val="accent1"/>
          </a:lnRef>
          <a:fillRef idx="0">
            <a:schemeClr val="accent1"/>
          </a:fillRef>
          <a:effectRef idx="0">
            <a:schemeClr val="accent1"/>
          </a:effectRef>
          <a:fontRef idx="minor">
            <a:schemeClr val="tx1"/>
          </a:fontRef>
        </p:style>
      </p:cxnSp>
      <p:cxnSp>
        <p:nvCxnSpPr>
          <p:cNvPr id="5" name="直線接點 4">
            <a:extLst>
              <a:ext uri="{FF2B5EF4-FFF2-40B4-BE49-F238E27FC236}">
                <a16:creationId xmlns:a16="http://schemas.microsoft.com/office/drawing/2014/main" id="{3D94A768-9123-48C9-A7F7-BE23B775DB15}"/>
              </a:ext>
            </a:extLst>
          </p:cNvPr>
          <p:cNvCxnSpPr/>
          <p:nvPr/>
        </p:nvCxnSpPr>
        <p:spPr>
          <a:xfrm>
            <a:off x="2032986" y="1864311"/>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2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各項經費報支細項說明</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15</a:t>
            </a:fld>
            <a:endParaRPr lang="zh-TW" altLang="en-US" dirty="0"/>
          </a:p>
        </p:txBody>
      </p:sp>
    </p:spTree>
    <p:extLst>
      <p:ext uri="{BB962C8B-B14F-4D97-AF65-F5344CB8AC3E}">
        <p14:creationId xmlns:p14="http://schemas.microsoft.com/office/powerpoint/2010/main" val="2977425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內容版面配置區 1"/>
          <p:cNvSpPr txBox="1">
            <a:spLocks/>
          </p:cNvSpPr>
          <p:nvPr/>
        </p:nvSpPr>
        <p:spPr>
          <a:xfrm>
            <a:off x="1067394" y="1012344"/>
            <a:ext cx="10480526" cy="3373158"/>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各人員皆需檢附文件：</a:t>
            </a:r>
            <a:r>
              <a:rPr lang="zh-TW" altLang="en-US" sz="2100" b="1" dirty="0">
                <a:solidFill>
                  <a:srgbClr val="FF0000"/>
                </a:solidFill>
              </a:rPr>
              <a:t>所得</a:t>
            </a:r>
            <a:r>
              <a:rPr lang="zh-TW" altLang="en-US" sz="2100" dirty="0"/>
              <a:t>清冊、</a:t>
            </a:r>
            <a:r>
              <a:rPr lang="zh-TW" altLang="en-US" sz="2100" b="1" dirty="0">
                <a:solidFill>
                  <a:srgbClr val="FF0000"/>
                </a:solidFill>
              </a:rPr>
              <a:t>保費</a:t>
            </a:r>
            <a:r>
              <a:rPr lang="zh-TW" altLang="en-US" sz="2100" dirty="0"/>
              <a:t>清冊、</a:t>
            </a:r>
            <a:r>
              <a:rPr lang="en-US" altLang="zh-TW" sz="2100" dirty="0"/>
              <a:t>(</a:t>
            </a:r>
            <a:r>
              <a:rPr lang="zh-TW" altLang="en-US" sz="2100" dirty="0"/>
              <a:t>匯款資料</a:t>
            </a:r>
            <a:r>
              <a:rPr lang="en-US" altLang="zh-TW" sz="2100" dirty="0"/>
              <a:t>)</a:t>
            </a:r>
            <a:r>
              <a:rPr lang="zh-TW" altLang="en-US" sz="2100" dirty="0"/>
              <a:t>。</a:t>
            </a:r>
          </a:p>
          <a:p>
            <a:pPr lvl="1">
              <a:spcBef>
                <a:spcPts val="1200"/>
              </a:spcBef>
            </a:pPr>
            <a:r>
              <a:rPr lang="zh-TW" altLang="en-US" sz="2100" dirty="0"/>
              <a:t>依身分別不同，另需檢附：</a:t>
            </a:r>
          </a:p>
          <a:p>
            <a:pPr marL="954000" lvl="1">
              <a:spcBef>
                <a:spcPts val="1200"/>
              </a:spcBef>
            </a:pPr>
            <a:r>
              <a:rPr lang="zh-TW" altLang="en-US" sz="2100" dirty="0"/>
              <a:t>主持人、專任助理：領款收據 </a:t>
            </a:r>
            <a:r>
              <a:rPr lang="en-US" altLang="zh-TW" sz="2100" dirty="0"/>
              <a:t>(</a:t>
            </a:r>
            <a:r>
              <a:rPr lang="zh-TW" altLang="en-US" sz="2100" dirty="0"/>
              <a:t>非國科會案</a:t>
            </a:r>
            <a:r>
              <a:rPr lang="en-US" altLang="zh-TW" sz="2100" dirty="0"/>
              <a:t>)</a:t>
            </a:r>
            <a:r>
              <a:rPr lang="zh-TW" altLang="en-US" sz="2100" dirty="0"/>
              <a:t>。</a:t>
            </a:r>
          </a:p>
          <a:p>
            <a:pPr marL="954000" lvl="1">
              <a:spcBef>
                <a:spcPts val="1200"/>
              </a:spcBef>
            </a:pPr>
            <a:r>
              <a:rPr lang="zh-TW" altLang="en-US" sz="2100" dirty="0"/>
              <a:t>兼任助理：研究計畫案簽到</a:t>
            </a:r>
            <a:r>
              <a:rPr lang="en-US" altLang="zh-TW" sz="2100" dirty="0"/>
              <a:t>/</a:t>
            </a:r>
            <a:r>
              <a:rPr lang="zh-TW" altLang="en-US" sz="2100" dirty="0"/>
              <a:t>退表</a:t>
            </a:r>
            <a:r>
              <a:rPr lang="en-US" altLang="zh-TW" sz="2100" dirty="0"/>
              <a:t>(</a:t>
            </a:r>
            <a:r>
              <a:rPr lang="zh-TW" altLang="en-US" sz="2100" dirty="0"/>
              <a:t>國科會案</a:t>
            </a:r>
            <a:r>
              <a:rPr lang="en-US" altLang="zh-TW" sz="2100" dirty="0"/>
              <a:t>)</a:t>
            </a:r>
            <a:r>
              <a:rPr lang="zh-TW" altLang="en-US" sz="2100" dirty="0"/>
              <a:t>、領款收據或臨時工資支付表</a:t>
            </a:r>
            <a:r>
              <a:rPr lang="en-US" altLang="zh-TW" sz="2100" dirty="0"/>
              <a:t>(</a:t>
            </a:r>
            <a:r>
              <a:rPr lang="zh-TW" altLang="en-US" sz="2100" dirty="0"/>
              <a:t>非國科會案</a:t>
            </a:r>
            <a:r>
              <a:rPr lang="en-US" altLang="zh-TW" sz="2100" dirty="0"/>
              <a:t>)</a:t>
            </a:r>
            <a:r>
              <a:rPr lang="zh-TW" altLang="en-US" sz="2100" dirty="0"/>
              <a:t>。</a:t>
            </a:r>
          </a:p>
          <a:p>
            <a:pPr marL="954000" lvl="1">
              <a:spcBef>
                <a:spcPts val="1200"/>
              </a:spcBef>
            </a:pPr>
            <a:r>
              <a:rPr lang="zh-TW" altLang="en-US" sz="2100" dirty="0"/>
              <a:t>臨時工、工讀生：臨時工資支付表</a:t>
            </a:r>
            <a:r>
              <a:rPr lang="en-US" altLang="zh-TW" sz="2100" dirty="0"/>
              <a:t>(</a:t>
            </a:r>
            <a:r>
              <a:rPr lang="zh-TW" altLang="en-US" sz="2100" dirty="0"/>
              <a:t>國科會案及非國科會案</a:t>
            </a:r>
            <a:r>
              <a:rPr lang="en-US" altLang="zh-TW" sz="2100" dirty="0"/>
              <a:t>) </a:t>
            </a:r>
            <a:r>
              <a:rPr lang="zh-TW" altLang="en-US" sz="2100" dirty="0"/>
              <a:t>或研究計畫案簽到</a:t>
            </a:r>
            <a:r>
              <a:rPr lang="en-US" altLang="zh-TW" sz="2100" dirty="0"/>
              <a:t>/</a:t>
            </a:r>
            <a:r>
              <a:rPr lang="zh-TW" altLang="en-US" sz="2100" dirty="0"/>
              <a:t>退表</a:t>
            </a:r>
            <a:r>
              <a:rPr lang="en-US" altLang="zh-TW" sz="2100" dirty="0"/>
              <a:t>(</a:t>
            </a:r>
            <a:r>
              <a:rPr lang="zh-TW" altLang="en-US" sz="2100" dirty="0"/>
              <a:t>國科會案</a:t>
            </a:r>
            <a:r>
              <a:rPr lang="en-US" altLang="zh-TW" sz="2100" dirty="0"/>
              <a:t>) </a:t>
            </a:r>
            <a:r>
              <a:rPr lang="zh-TW" altLang="en-US" sz="2100" dirty="0"/>
              <a:t>。</a:t>
            </a:r>
            <a:endParaRPr lang="en-US" altLang="zh-TW" sz="2100" dirty="0"/>
          </a:p>
          <a:p>
            <a:pPr marL="954000" lvl="1"/>
            <a:endParaRPr lang="zh-TW" altLang="en-US" sz="2000" b="1" dirty="0"/>
          </a:p>
          <a:p>
            <a:r>
              <a:rPr lang="zh-TW" altLang="en-US" sz="2600" b="1" dirty="0"/>
              <a:t>重點說明：</a:t>
            </a:r>
          </a:p>
          <a:p>
            <a:pPr lvl="1">
              <a:spcBef>
                <a:spcPts val="1200"/>
              </a:spcBef>
            </a:pPr>
            <a:r>
              <a:rPr lang="zh-TW" altLang="en-US" sz="2100" dirty="0"/>
              <a:t>須為計畫案核定聘用之人員。</a:t>
            </a:r>
          </a:p>
          <a:p>
            <a:pPr lvl="1">
              <a:spcBef>
                <a:spcPts val="1200"/>
              </a:spcBef>
            </a:pPr>
            <a:r>
              <a:rPr lang="zh-TW" altLang="en-US" sz="2100" dirty="0"/>
              <a:t>除國科會案主持人、專、兼任助理外，皆由計畫主持人自行報支。</a:t>
            </a:r>
            <a:endParaRPr lang="zh-TW" altLang="en-US" sz="2100" dirty="0">
              <a:solidFill>
                <a:srgbClr val="FF0000"/>
              </a:solidFill>
            </a:endParaRPr>
          </a:p>
          <a:p>
            <a:pPr marL="725400" lvl="1" indent="0">
              <a:buFont typeface="Arial" pitchFamily="34" charset="0"/>
              <a:buNone/>
            </a:pPr>
            <a:endParaRPr lang="zh-TW" altLang="en-US" sz="2400" b="1" dirty="0"/>
          </a:p>
        </p:txBody>
      </p:sp>
      <p:sp>
        <p:nvSpPr>
          <p:cNvPr id="3" name="標題 2"/>
          <p:cNvSpPr>
            <a:spLocks noGrp="1"/>
          </p:cNvSpPr>
          <p:nvPr>
            <p:ph type="title"/>
          </p:nvPr>
        </p:nvSpPr>
        <p:spPr>
          <a:xfrm>
            <a:off x="879231" y="272562"/>
            <a:ext cx="9896425" cy="684254"/>
          </a:xfrm>
        </p:spPr>
        <p:txBody>
          <a:bodyPr/>
          <a:lstStyle/>
          <a:p>
            <a:r>
              <a:rPr lang="zh-TW" altLang="en-US" dirty="0"/>
              <a:t>人事費用</a:t>
            </a: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pic>
        <p:nvPicPr>
          <p:cNvPr id="6" name="圖片 5"/>
          <p:cNvPicPr>
            <a:picLocks noChangeAspect="1"/>
          </p:cNvPicPr>
          <p:nvPr/>
        </p:nvPicPr>
        <p:blipFill>
          <a:blip r:embed="rId2" cstate="print"/>
          <a:stretch>
            <a:fillRect/>
          </a:stretch>
        </p:blipFill>
        <p:spPr>
          <a:xfrm>
            <a:off x="1618272" y="4316776"/>
            <a:ext cx="402668" cy="377902"/>
          </a:xfrm>
          <a:prstGeom prst="rect">
            <a:avLst/>
          </a:prstGeom>
        </p:spPr>
      </p:pic>
      <p:sp>
        <p:nvSpPr>
          <p:cNvPr id="7" name="矩形 6"/>
          <p:cNvSpPr/>
          <p:nvPr/>
        </p:nvSpPr>
        <p:spPr>
          <a:xfrm>
            <a:off x="2020940" y="4279666"/>
            <a:ext cx="9526980"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400" b="1" u="sng" dirty="0">
                <a:solidFill>
                  <a:srgbClr val="0000FF"/>
                </a:solidFill>
                <a:latin typeface="Calibri"/>
                <a:ea typeface="微軟正黑體" panose="020B0604030504040204" pitchFamily="34" charset="-120"/>
                <a:sym typeface="Wingdings 3" panose="05040102010807070707" pitchFamily="18" charset="2"/>
              </a:rPr>
              <a:t>國科會案</a:t>
            </a:r>
            <a:r>
              <a:rPr kumimoji="0" lang="zh-TW" altLang="en-US" sz="2400" b="1" i="0" u="sng" strike="noStrike" kern="1200" cap="none" spc="0" normalizeH="0" baseline="0" noProof="0" dirty="0">
                <a:ln>
                  <a:noFill/>
                </a:ln>
                <a:solidFill>
                  <a:srgbClr val="0000FF"/>
                </a:solidFill>
                <a:effectLst/>
                <a:uLnTx/>
                <a:uFillTx/>
                <a:latin typeface="Calibri"/>
                <a:ea typeface="微軟正黑體" panose="020B0604030504040204" pitchFamily="34" charset="-120"/>
                <a:cs typeface="+mn-cs"/>
                <a:sym typeface="Wingdings 3" panose="05040102010807070707" pitchFamily="18" charset="2"/>
              </a:rPr>
              <a:t>主持人及專任助理不需每月繳交資料，由研發處統籌管理。</a:t>
            </a:r>
            <a:endParaRPr kumimoji="0" lang="zh-TW" altLang="en-US" sz="2400" b="0" i="0" u="none" strike="noStrike" kern="1200" cap="none" spc="0" normalizeH="0" baseline="0" noProof="0" dirty="0">
              <a:ln>
                <a:noFill/>
              </a:ln>
              <a:solidFill>
                <a:prstClr val="white"/>
              </a:solidFill>
              <a:effectLst/>
              <a:uLnTx/>
              <a:uFillTx/>
              <a:latin typeface="Calibri"/>
              <a:ea typeface="微軟正黑體" panose="020B0604030504040204" pitchFamily="34" charset="-120"/>
              <a:cs typeface="+mn-cs"/>
            </a:endParaRPr>
          </a:p>
        </p:txBody>
      </p:sp>
    </p:spTree>
    <p:extLst>
      <p:ext uri="{BB962C8B-B14F-4D97-AF65-F5344CB8AC3E}">
        <p14:creationId xmlns:p14="http://schemas.microsoft.com/office/powerpoint/2010/main" val="425494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B1D34-B0F8-DCD1-AEE2-FCFC86C0A336}"/>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D0A2C024-63CF-E519-4F89-CE8B372F9935}"/>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pPr>
              <a:spcBef>
                <a:spcPts val="1200"/>
              </a:spcBef>
            </a:pPr>
            <a:r>
              <a:rPr lang="zh-TW" altLang="en-US" sz="2600" b="1" dirty="0"/>
              <a:t>重點說明：</a:t>
            </a:r>
          </a:p>
          <a:p>
            <a:pPr lvl="1">
              <a:lnSpc>
                <a:spcPct val="100000"/>
              </a:lnSpc>
              <a:spcBef>
                <a:spcPts val="1200"/>
              </a:spcBef>
            </a:pPr>
            <a:r>
              <a:rPr lang="zh-TW" altLang="en-US" sz="2100" dirty="0"/>
              <a:t>發票總金額</a:t>
            </a:r>
            <a:r>
              <a:rPr lang="en-US" altLang="zh-TW" sz="2100" dirty="0"/>
              <a:t>1</a:t>
            </a:r>
            <a:r>
              <a:rPr lang="zh-TW" altLang="en-US" sz="2100" dirty="0"/>
              <a:t>萬元以上</a:t>
            </a:r>
            <a:r>
              <a:rPr lang="en-US" altLang="zh-TW" sz="2100" dirty="0"/>
              <a:t>~</a:t>
            </a:r>
            <a:r>
              <a:rPr lang="zh-TW" altLang="en-US" sz="2100" dirty="0"/>
              <a:t>未達</a:t>
            </a:r>
            <a:r>
              <a:rPr lang="en-US" altLang="zh-TW" sz="2100" dirty="0"/>
              <a:t>40</a:t>
            </a:r>
            <a:r>
              <a:rPr lang="zh-TW" altLang="en-US" sz="2100" dirty="0"/>
              <a:t>萬元請</a:t>
            </a:r>
            <a:r>
              <a:rPr lang="zh-TW" altLang="en-US" sz="2100" b="1" dirty="0">
                <a:solidFill>
                  <a:srgbClr val="FF0000"/>
                </a:solidFill>
              </a:rPr>
              <a:t>自行辦理驗收</a:t>
            </a:r>
            <a:r>
              <a:rPr lang="en-US" altLang="zh-TW" sz="2100" dirty="0"/>
              <a:t>(</a:t>
            </a:r>
            <a:r>
              <a:rPr lang="zh-TW" altLang="en-US" sz="2100" dirty="0"/>
              <a:t>於發票上註記驗收人：簽章</a:t>
            </a:r>
            <a:r>
              <a:rPr lang="en-US" altLang="zh-TW" sz="2100" dirty="0"/>
              <a:t>+</a:t>
            </a:r>
            <a:r>
              <a:rPr lang="zh-TW" altLang="en-US" sz="2100" dirty="0"/>
              <a:t>日期</a:t>
            </a:r>
            <a:r>
              <a:rPr lang="en-US" altLang="zh-TW" sz="2100" dirty="0"/>
              <a:t>)</a:t>
            </a:r>
            <a:r>
              <a:rPr lang="zh-TW" altLang="en-US" sz="2100" dirty="0"/>
              <a:t>，粘存單之「點驗保管或</a:t>
            </a:r>
            <a:r>
              <a:rPr lang="zh-TW" altLang="zh-TW" sz="2100" dirty="0"/>
              <a:t>證</a:t>
            </a:r>
            <a:r>
              <a:rPr lang="zh-TW" altLang="en-US" sz="2100" dirty="0"/>
              <a:t>明</a:t>
            </a:r>
            <a:r>
              <a:rPr lang="zh-TW" altLang="zh-TW" sz="2100" dirty="0"/>
              <a:t>人</a:t>
            </a:r>
            <a:r>
              <a:rPr lang="zh-TW" altLang="en-US" sz="2100" dirty="0"/>
              <a:t>」</a:t>
            </a:r>
            <a:r>
              <a:rPr lang="zh-TW" altLang="zh-TW" sz="2100" dirty="0"/>
              <a:t>與</a:t>
            </a:r>
            <a:r>
              <a:rPr lang="zh-TW" altLang="en-US" sz="2100" dirty="0"/>
              <a:t>「</a:t>
            </a:r>
            <a:r>
              <a:rPr lang="zh-TW" altLang="zh-TW" sz="2100" dirty="0"/>
              <a:t>經辦人</a:t>
            </a:r>
            <a:r>
              <a:rPr lang="zh-TW" altLang="en-US" sz="2100" dirty="0"/>
              <a:t>」</a:t>
            </a:r>
            <a:r>
              <a:rPr lang="zh-TW" altLang="zh-TW" sz="2100" b="1" dirty="0">
                <a:solidFill>
                  <a:srgbClr val="FF0000"/>
                </a:solidFill>
              </a:rPr>
              <a:t>不得為同一人。</a:t>
            </a:r>
            <a:endParaRPr lang="en-US" altLang="zh-TW" sz="2100" b="1" dirty="0">
              <a:solidFill>
                <a:srgbClr val="FF0000"/>
              </a:solidFill>
            </a:endParaRPr>
          </a:p>
          <a:p>
            <a:pPr lvl="1">
              <a:lnSpc>
                <a:spcPct val="100000"/>
              </a:lnSpc>
              <a:spcBef>
                <a:spcPts val="1200"/>
              </a:spcBef>
            </a:pPr>
            <a:r>
              <a:rPr lang="zh-TW" altLang="en-US" sz="2100" dirty="0"/>
              <a:t>單價</a:t>
            </a:r>
            <a:r>
              <a:rPr lang="en-US" altLang="zh-TW" sz="2100" dirty="0"/>
              <a:t>2,000</a:t>
            </a:r>
            <a:r>
              <a:rPr lang="zh-TW" altLang="en-US" sz="2100" dirty="0"/>
              <a:t>元至</a:t>
            </a:r>
            <a:r>
              <a:rPr lang="en-US" altLang="zh-TW" sz="2100" dirty="0"/>
              <a:t>9,999</a:t>
            </a:r>
            <a:r>
              <a:rPr lang="zh-TW" altLang="en-US" sz="2100" dirty="0"/>
              <a:t>元之物品</a:t>
            </a:r>
            <a:r>
              <a:rPr lang="zh-TW" altLang="zh-TW" sz="2100" dirty="0"/>
              <a:t>須檢附</a:t>
            </a:r>
            <a:r>
              <a:rPr lang="en-US" altLang="zh-TW" sz="2100" b="1" dirty="0">
                <a:solidFill>
                  <a:srgbClr val="FF0000"/>
                </a:solidFill>
              </a:rPr>
              <a:t>｢</a:t>
            </a:r>
            <a:r>
              <a:rPr lang="zh-TW" altLang="zh-TW" sz="2100" b="1" dirty="0">
                <a:solidFill>
                  <a:srgbClr val="FF0000"/>
                </a:solidFill>
              </a:rPr>
              <a:t>物品保管單</a:t>
            </a:r>
            <a:r>
              <a:rPr lang="en-US" altLang="zh-TW" sz="2100" b="1" dirty="0">
                <a:solidFill>
                  <a:srgbClr val="FF0000"/>
                </a:solidFill>
              </a:rPr>
              <a:t>｣</a:t>
            </a:r>
            <a:r>
              <a:rPr lang="en-US" altLang="zh-TW" sz="2100" b="1" dirty="0"/>
              <a:t>(</a:t>
            </a:r>
            <a:r>
              <a:rPr lang="zh-TW" altLang="zh-TW" sz="2100" dirty="0"/>
              <a:t>主持人自行驗收</a:t>
            </a:r>
            <a:r>
              <a:rPr lang="zh-TW" altLang="en-US" sz="2100" dirty="0"/>
              <a:t>並</a:t>
            </a:r>
            <a:r>
              <a:rPr lang="zh-TW" altLang="zh-TW" sz="2100" dirty="0"/>
              <a:t>於發票簽章</a:t>
            </a:r>
            <a:r>
              <a:rPr lang="en-US" altLang="zh-TW" sz="2100" dirty="0"/>
              <a:t>+</a:t>
            </a:r>
            <a:r>
              <a:rPr lang="zh-TW" altLang="en-US" sz="2100" dirty="0"/>
              <a:t>日期</a:t>
            </a:r>
            <a:r>
              <a:rPr lang="en-US" altLang="zh-TW" sz="2100" dirty="0"/>
              <a:t>)</a:t>
            </a:r>
            <a:r>
              <a:rPr lang="zh-TW" altLang="en-US" sz="2100" dirty="0"/>
              <a:t>並</a:t>
            </a:r>
            <a:r>
              <a:rPr lang="zh-TW" altLang="zh-TW" sz="2100" dirty="0"/>
              <a:t>先會</a:t>
            </a:r>
            <a:r>
              <a:rPr lang="zh-TW" altLang="zh-TW" sz="2100" b="1" dirty="0">
                <a:solidFill>
                  <a:srgbClr val="FF0000"/>
                </a:solidFill>
              </a:rPr>
              <a:t>資產組</a:t>
            </a:r>
            <a:r>
              <a:rPr lang="zh-TW" altLang="en-US" sz="2100" dirty="0"/>
              <a:t>，粘存單於</a:t>
            </a:r>
            <a:r>
              <a:rPr lang="zh-TW" altLang="en-US" sz="2100" b="1" dirty="0">
                <a:solidFill>
                  <a:srgbClr val="FF0000"/>
                </a:solidFill>
              </a:rPr>
              <a:t>發票日起算</a:t>
            </a:r>
            <a:r>
              <a:rPr lang="en-US" altLang="zh-TW" sz="2100" b="1" dirty="0">
                <a:solidFill>
                  <a:srgbClr val="FF0000"/>
                </a:solidFill>
              </a:rPr>
              <a:t>10</a:t>
            </a:r>
            <a:r>
              <a:rPr lang="zh-TW" altLang="en-US" sz="2100" b="1" dirty="0">
                <a:solidFill>
                  <a:srgbClr val="FF0000"/>
                </a:solidFill>
              </a:rPr>
              <a:t>個工作天內</a:t>
            </a:r>
            <a:r>
              <a:rPr lang="zh-TW" altLang="en-US" sz="2100" dirty="0"/>
              <a:t>，送達財務處。</a:t>
            </a:r>
            <a:endParaRPr lang="en-US" altLang="zh-TW" sz="2100" dirty="0">
              <a:solidFill>
                <a:srgbClr val="FF0000"/>
              </a:solidFill>
            </a:endParaRPr>
          </a:p>
          <a:p>
            <a:pPr lvl="1">
              <a:lnSpc>
                <a:spcPct val="100000"/>
              </a:lnSpc>
              <a:spcBef>
                <a:spcPts val="1200"/>
              </a:spcBef>
            </a:pPr>
            <a:r>
              <a:rPr lang="zh-TW" altLang="en-US" sz="2100" dirty="0"/>
              <a:t>購買票品證明單：報支郵資請記得向郵局索取「購買票品證明單」並於證明單填寫買受人「</a:t>
            </a:r>
            <a:r>
              <a:rPr lang="zh-TW" altLang="en-US" sz="2100" b="1" dirty="0">
                <a:solidFill>
                  <a:srgbClr val="FF0000"/>
                </a:solidFill>
              </a:rPr>
              <a:t>淡江大學學校財團法人淡江大學</a:t>
            </a:r>
            <a:r>
              <a:rPr lang="zh-TW" altLang="en-US" sz="2100" b="1" dirty="0"/>
              <a:t>」；</a:t>
            </a:r>
            <a:r>
              <a:rPr lang="zh-TW" altLang="en-US" sz="2100" b="1" dirty="0">
                <a:solidFill>
                  <a:srgbClr val="FF0000"/>
                </a:solidFill>
              </a:rPr>
              <a:t>包裹執據並非購買票品證明單</a:t>
            </a:r>
            <a:r>
              <a:rPr lang="zh-TW" altLang="en-US" sz="2100" dirty="0"/>
              <a:t>。</a:t>
            </a:r>
            <a:endParaRPr lang="en-US" altLang="zh-TW" sz="2100" dirty="0"/>
          </a:p>
          <a:p>
            <a:pPr lvl="1">
              <a:lnSpc>
                <a:spcPct val="100000"/>
              </a:lnSpc>
              <a:spcBef>
                <a:spcPts val="1200"/>
              </a:spcBef>
            </a:pPr>
            <a:r>
              <a:rPr lang="zh-TW" altLang="zh-TW" sz="2100" dirty="0"/>
              <a:t>影印費</a:t>
            </a:r>
            <a:r>
              <a:rPr lang="zh-TW" altLang="en-US" sz="2100" dirty="0"/>
              <a:t>及郵資</a:t>
            </a:r>
            <a:r>
              <a:rPr lang="zh-TW" altLang="zh-TW" sz="2100" dirty="0"/>
              <a:t>金額</a:t>
            </a:r>
            <a:r>
              <a:rPr lang="zh-TW" altLang="en-US" sz="2100" dirty="0"/>
              <a:t>達</a:t>
            </a:r>
            <a:r>
              <a:rPr lang="en-US" altLang="zh-TW" sz="2100" dirty="0"/>
              <a:t>1,000</a:t>
            </a:r>
            <a:r>
              <a:rPr lang="zh-TW" altLang="en-US" sz="2100" dirty="0"/>
              <a:t>元</a:t>
            </a:r>
            <a:r>
              <a:rPr lang="zh-TW" altLang="zh-TW" sz="2100" dirty="0"/>
              <a:t>以上，請註明用途</a:t>
            </a:r>
            <a:r>
              <a:rPr lang="zh-TW" altLang="en-US" sz="2100" dirty="0"/>
              <a:t>，主持人簽名或蓋章</a:t>
            </a:r>
            <a:r>
              <a:rPr lang="zh-TW" altLang="zh-TW" sz="2100" dirty="0"/>
              <a:t>；影印費金額</a:t>
            </a:r>
            <a:r>
              <a:rPr lang="en-US" altLang="zh-TW" sz="2100" dirty="0"/>
              <a:t>5,000</a:t>
            </a:r>
            <a:r>
              <a:rPr lang="zh-TW" altLang="en-US" sz="2100" dirty="0"/>
              <a:t>元</a:t>
            </a:r>
            <a:r>
              <a:rPr lang="zh-TW" altLang="zh-TW" sz="2100" dirty="0"/>
              <a:t>以上，須</a:t>
            </a:r>
            <a:r>
              <a:rPr lang="zh-TW" altLang="en-US" sz="2100" dirty="0"/>
              <a:t>另</a:t>
            </a:r>
            <a:r>
              <a:rPr lang="zh-TW" altLang="zh-TW" sz="2100" dirty="0"/>
              <a:t>檢附樣張</a:t>
            </a:r>
            <a:r>
              <a:rPr lang="zh-TW" altLang="en-US" sz="2100" dirty="0"/>
              <a:t>。</a:t>
            </a:r>
            <a:endParaRPr lang="en-US" altLang="zh-TW" sz="2100" dirty="0"/>
          </a:p>
        </p:txBody>
      </p:sp>
      <p:sp>
        <p:nvSpPr>
          <p:cNvPr id="3" name="標題 2">
            <a:extLst>
              <a:ext uri="{FF2B5EF4-FFF2-40B4-BE49-F238E27FC236}">
                <a16:creationId xmlns:a16="http://schemas.microsoft.com/office/drawing/2014/main" id="{41F66A50-5F25-FCAC-C2CE-D096CA8B9649}"/>
              </a:ext>
            </a:extLst>
          </p:cNvPr>
          <p:cNvSpPr>
            <a:spLocks noGrp="1"/>
          </p:cNvSpPr>
          <p:nvPr>
            <p:ph type="title"/>
          </p:nvPr>
        </p:nvSpPr>
        <p:spPr>
          <a:xfrm>
            <a:off x="879231" y="272562"/>
            <a:ext cx="9896425" cy="684254"/>
          </a:xfrm>
        </p:spPr>
        <p:txBody>
          <a:bodyPr/>
          <a:lstStyle/>
          <a:p>
            <a:r>
              <a:rPr lang="zh-TW" altLang="en-US" dirty="0"/>
              <a:t>耗材</a:t>
            </a:r>
            <a:r>
              <a:rPr lang="en-US" altLang="zh-TW" dirty="0"/>
              <a:t>&amp;</a:t>
            </a:r>
            <a:r>
              <a:rPr lang="zh-TW" altLang="en-US" dirty="0"/>
              <a:t>雜項費用</a:t>
            </a:r>
          </a:p>
        </p:txBody>
      </p:sp>
      <p:sp>
        <p:nvSpPr>
          <p:cNvPr id="5" name="投影片編號版面配置區 4">
            <a:extLst>
              <a:ext uri="{FF2B5EF4-FFF2-40B4-BE49-F238E27FC236}">
                <a16:creationId xmlns:a16="http://schemas.microsoft.com/office/drawing/2014/main" id="{92A83E74-9328-B771-D2AB-8328FB8A36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935263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F61CD-EFA7-FCC7-2FD7-033644BEC796}"/>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4E5AD0FC-8E8F-0034-546E-A5C5CFA21770}"/>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維修儀器設備之財產編號。</a:t>
            </a:r>
            <a:endParaRPr lang="en-US" altLang="zh-TW" sz="2100" dirty="0"/>
          </a:p>
          <a:p>
            <a:pPr lvl="1">
              <a:spcBef>
                <a:spcPts val="1200"/>
              </a:spcBef>
            </a:pPr>
            <a:r>
              <a:rPr lang="zh-TW" altLang="en-US" sz="2100" dirty="0"/>
              <a:t>廠商維修紀錄單 或 主持人加註維修內容</a:t>
            </a:r>
            <a:r>
              <a:rPr lang="en-US" altLang="zh-TW" sz="2100" dirty="0"/>
              <a:t>(</a:t>
            </a:r>
            <a:r>
              <a:rPr lang="zh-TW" altLang="en-US" sz="2100" dirty="0"/>
              <a:t>說明處請主持人簽名或蓋章</a:t>
            </a:r>
            <a:r>
              <a:rPr lang="en-US" altLang="zh-TW" sz="2100" dirty="0"/>
              <a:t>)</a:t>
            </a:r>
            <a:r>
              <a:rPr lang="zh-TW" altLang="en-US" sz="2100" dirty="0"/>
              <a:t>。</a:t>
            </a:r>
            <a:endParaRPr lang="en-US" altLang="zh-TW" sz="2100" dirty="0"/>
          </a:p>
          <a:p>
            <a:r>
              <a:rPr lang="zh-TW" altLang="en-US" sz="2400" b="1" dirty="0"/>
              <a:t>重點說明：</a:t>
            </a:r>
          </a:p>
          <a:p>
            <a:pPr lvl="1">
              <a:spcBef>
                <a:spcPts val="1200"/>
              </a:spcBef>
            </a:pPr>
            <a:r>
              <a:rPr lang="zh-TW" altLang="en-US" sz="2100" dirty="0"/>
              <a:t>加註維修儀器設備之</a:t>
            </a:r>
            <a:r>
              <a:rPr lang="zh-TW" altLang="en-US" sz="2100" b="1" dirty="0">
                <a:solidFill>
                  <a:srgbClr val="FF0000"/>
                </a:solidFill>
              </a:rPr>
              <a:t>財產編號</a:t>
            </a:r>
            <a:r>
              <a:rPr lang="zh-TW" altLang="en-US" sz="2100" dirty="0"/>
              <a:t>。</a:t>
            </a:r>
            <a:endParaRPr lang="en-US" altLang="zh-TW" sz="2100" dirty="0"/>
          </a:p>
          <a:p>
            <a:pPr lvl="1">
              <a:spcBef>
                <a:spcPts val="1200"/>
              </a:spcBef>
            </a:pPr>
            <a:r>
              <a:rPr lang="zh-TW" altLang="en-US" sz="2100" dirty="0"/>
              <a:t>更換零件單價</a:t>
            </a:r>
            <a:r>
              <a:rPr lang="en-US" altLang="zh-TW" sz="2100" dirty="0"/>
              <a:t>2,000</a:t>
            </a:r>
            <a:r>
              <a:rPr lang="zh-TW" altLang="en-US" sz="2100" dirty="0"/>
              <a:t>元以上，請附財產更正單，粘存單請先會簽</a:t>
            </a:r>
            <a:r>
              <a:rPr lang="zh-TW" altLang="en-US" sz="2100" b="1" dirty="0">
                <a:solidFill>
                  <a:srgbClr val="FF0000"/>
                </a:solidFill>
              </a:rPr>
              <a:t>資產組</a:t>
            </a:r>
            <a:r>
              <a:rPr lang="zh-TW" altLang="en-US" sz="2100" b="1" dirty="0"/>
              <a:t>。</a:t>
            </a:r>
            <a:endParaRPr lang="en-US" altLang="zh-TW" sz="2100" b="1" dirty="0"/>
          </a:p>
        </p:txBody>
      </p:sp>
      <p:sp>
        <p:nvSpPr>
          <p:cNvPr id="3" name="標題 2">
            <a:extLst>
              <a:ext uri="{FF2B5EF4-FFF2-40B4-BE49-F238E27FC236}">
                <a16:creationId xmlns:a16="http://schemas.microsoft.com/office/drawing/2014/main" id="{CDABE771-6FF8-E0C2-8EE1-FC200C80C0CF}"/>
              </a:ext>
            </a:extLst>
          </p:cNvPr>
          <p:cNvSpPr>
            <a:spLocks noGrp="1"/>
          </p:cNvSpPr>
          <p:nvPr>
            <p:ph type="title"/>
          </p:nvPr>
        </p:nvSpPr>
        <p:spPr>
          <a:xfrm>
            <a:off x="879231" y="272562"/>
            <a:ext cx="9896425" cy="684254"/>
          </a:xfrm>
        </p:spPr>
        <p:txBody>
          <a:bodyPr/>
          <a:lstStyle/>
          <a:p>
            <a:r>
              <a:rPr lang="zh-TW" altLang="en-US" dirty="0"/>
              <a:t>儀器設備維修費</a:t>
            </a:r>
          </a:p>
        </p:txBody>
      </p:sp>
      <p:sp>
        <p:nvSpPr>
          <p:cNvPr id="5" name="投影片編號版面配置區 4">
            <a:extLst>
              <a:ext uri="{FF2B5EF4-FFF2-40B4-BE49-F238E27FC236}">
                <a16:creationId xmlns:a16="http://schemas.microsoft.com/office/drawing/2014/main" id="{B7FF1F1B-ACD3-9DF1-C955-9C4F9A71EE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16024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D3347-3FB4-A26E-FCEB-D3F2A547F447}"/>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0EC80D37-0863-9EF1-E225-86B1ED74BA01}"/>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出席會議紀錄或簽到資料。</a:t>
            </a:r>
          </a:p>
          <a:p>
            <a:pPr lvl="1">
              <a:spcBef>
                <a:spcPts val="1200"/>
              </a:spcBef>
            </a:pPr>
            <a:r>
              <a:rPr lang="zh-TW" altLang="en-US" sz="2100" dirty="0"/>
              <a:t>領款收據。</a:t>
            </a:r>
          </a:p>
          <a:p>
            <a:pPr lvl="1">
              <a:spcBef>
                <a:spcPts val="1200"/>
              </a:spcBef>
            </a:pPr>
            <a:r>
              <a:rPr lang="zh-TW" altLang="en-US" sz="2100" dirty="0"/>
              <a:t>所得清冊。</a:t>
            </a:r>
          </a:p>
          <a:p>
            <a:pPr lvl="1">
              <a:spcBef>
                <a:spcPts val="1200"/>
              </a:spcBef>
            </a:pPr>
            <a:r>
              <a:rPr lang="zh-TW" altLang="en-US" sz="2100" dirty="0"/>
              <a:t>另製粘存單報支二代雇主補充保費。</a:t>
            </a:r>
            <a:r>
              <a:rPr lang="en-US" altLang="zh-TW" sz="2100" dirty="0"/>
              <a:t>(</a:t>
            </a:r>
            <a:r>
              <a:rPr lang="zh-TW" altLang="en-US" sz="2100" dirty="0"/>
              <a:t>國科會案</a:t>
            </a:r>
            <a:r>
              <a:rPr lang="en-US" altLang="zh-TW" sz="2100" dirty="0"/>
              <a:t>)</a:t>
            </a:r>
          </a:p>
          <a:p>
            <a:r>
              <a:rPr lang="zh-TW" altLang="en-US" sz="2600" b="1" dirty="0"/>
              <a:t>支給標準：</a:t>
            </a:r>
            <a:r>
              <a:rPr lang="zh-TW" altLang="en-US" sz="2400" b="1" dirty="0"/>
              <a:t>每人次</a:t>
            </a:r>
            <a:r>
              <a:rPr lang="en-US" altLang="zh-TW" sz="2400" b="1" dirty="0"/>
              <a:t>1,000</a:t>
            </a:r>
            <a:r>
              <a:rPr lang="zh-TW" altLang="en-US" sz="2400" b="1" dirty="0"/>
              <a:t>至</a:t>
            </a:r>
            <a:r>
              <a:rPr lang="en-US" altLang="zh-TW" sz="2400" b="1" dirty="0"/>
              <a:t>2,500</a:t>
            </a:r>
            <a:r>
              <a:rPr lang="zh-TW" altLang="en-US" sz="2400" b="1" dirty="0"/>
              <a:t>元。</a:t>
            </a:r>
            <a:r>
              <a:rPr lang="en-US" altLang="zh-TW" sz="2400" b="1" dirty="0">
                <a:solidFill>
                  <a:srgbClr val="FF0000"/>
                </a:solidFill>
              </a:rPr>
              <a:t>(</a:t>
            </a:r>
            <a:r>
              <a:rPr lang="zh-TW" altLang="en-US" sz="2400" b="1" dirty="0">
                <a:solidFill>
                  <a:srgbClr val="FF0000"/>
                </a:solidFill>
              </a:rPr>
              <a:t>自</a:t>
            </a:r>
            <a:r>
              <a:rPr lang="en-US" altLang="zh-TW" sz="2400" b="1" dirty="0">
                <a:solidFill>
                  <a:srgbClr val="FF0000"/>
                </a:solidFill>
              </a:rPr>
              <a:t>116</a:t>
            </a:r>
            <a:r>
              <a:rPr lang="zh-TW" altLang="en-US" sz="2400" b="1" dirty="0">
                <a:solidFill>
                  <a:srgbClr val="FF0000"/>
                </a:solidFill>
              </a:rPr>
              <a:t>年</a:t>
            </a:r>
            <a:r>
              <a:rPr lang="en-US" altLang="zh-TW" sz="2400" b="1" dirty="0">
                <a:solidFill>
                  <a:srgbClr val="FF0000"/>
                </a:solidFill>
              </a:rPr>
              <a:t>1</a:t>
            </a:r>
            <a:r>
              <a:rPr lang="zh-TW" altLang="en-US" sz="2400" b="1" dirty="0">
                <a:solidFill>
                  <a:srgbClr val="FF0000"/>
                </a:solidFill>
              </a:rPr>
              <a:t>月</a:t>
            </a:r>
            <a:r>
              <a:rPr lang="en-US" altLang="zh-TW" sz="2400" b="1" dirty="0">
                <a:solidFill>
                  <a:srgbClr val="FF0000"/>
                </a:solidFill>
              </a:rPr>
              <a:t>1</a:t>
            </a:r>
            <a:r>
              <a:rPr lang="zh-TW" altLang="en-US" sz="2400" b="1" dirty="0">
                <a:solidFill>
                  <a:srgbClr val="FF0000"/>
                </a:solidFill>
              </a:rPr>
              <a:t>日起，上限</a:t>
            </a:r>
            <a:r>
              <a:rPr lang="en-US" altLang="zh-TW" sz="2400" b="1" dirty="0">
                <a:solidFill>
                  <a:srgbClr val="FF0000"/>
                </a:solidFill>
              </a:rPr>
              <a:t>3,000</a:t>
            </a:r>
            <a:r>
              <a:rPr lang="zh-TW" altLang="en-US" sz="2400" b="1" dirty="0">
                <a:solidFill>
                  <a:srgbClr val="FF0000"/>
                </a:solidFill>
              </a:rPr>
              <a:t>元</a:t>
            </a:r>
            <a:r>
              <a:rPr lang="en-US" altLang="zh-TW" sz="2400" b="1" dirty="0">
                <a:solidFill>
                  <a:srgbClr val="FF0000"/>
                </a:solidFill>
              </a:rPr>
              <a:t>)</a:t>
            </a:r>
            <a:endParaRPr lang="zh-TW" altLang="en-US" sz="2400" b="1" dirty="0">
              <a:solidFill>
                <a:srgbClr val="FF0000"/>
              </a:solidFill>
            </a:endParaRPr>
          </a:p>
          <a:p>
            <a:r>
              <a:rPr lang="zh-TW" altLang="en-US" sz="2600" b="1" dirty="0"/>
              <a:t>重點說明：</a:t>
            </a:r>
            <a:endParaRPr lang="en-US" altLang="zh-TW" sz="2600" b="1" dirty="0"/>
          </a:p>
          <a:p>
            <a:pPr lvl="1">
              <a:spcBef>
                <a:spcPts val="1200"/>
              </a:spcBef>
            </a:pPr>
            <a:r>
              <a:rPr lang="zh-TW" altLang="en-US" sz="2100" dirty="0"/>
              <a:t>二代</a:t>
            </a:r>
            <a:r>
              <a:rPr lang="zh-TW" altLang="zh-TW" sz="2100" dirty="0"/>
              <a:t>雇主補充保費</a:t>
            </a:r>
            <a:r>
              <a:rPr lang="zh-TW" altLang="en-US" sz="2100" dirty="0"/>
              <a:t>費率為</a:t>
            </a:r>
            <a:r>
              <a:rPr lang="en-US" altLang="zh-TW" sz="2100" dirty="0"/>
              <a:t>2.11%(</a:t>
            </a:r>
            <a:r>
              <a:rPr lang="zh-TW" altLang="en-US" sz="2100" dirty="0"/>
              <a:t>依健保署規定</a:t>
            </a:r>
            <a:r>
              <a:rPr lang="en-US" altLang="zh-TW" sz="2100" dirty="0"/>
              <a:t>)</a:t>
            </a:r>
            <a:r>
              <a:rPr lang="zh-TW" altLang="en-US" sz="2100" dirty="0"/>
              <a:t>。</a:t>
            </a:r>
            <a:endParaRPr lang="en-US" altLang="zh-TW" sz="2100" dirty="0"/>
          </a:p>
          <a:p>
            <a:pPr lvl="1">
              <a:spcBef>
                <a:spcPts val="1200"/>
              </a:spcBef>
            </a:pPr>
            <a:r>
              <a:rPr lang="zh-TW" altLang="en-US" sz="2100" b="1" dirty="0">
                <a:solidFill>
                  <a:srgbClr val="FF0000"/>
                </a:solidFill>
              </a:rPr>
              <a:t>教育部補助案校內人員不得支領；國科會案校內人員減半支給並以彈性支用額度報支。</a:t>
            </a:r>
            <a:endParaRPr lang="zh-TW" altLang="zh-TW" sz="2100" b="1" dirty="0">
              <a:solidFill>
                <a:srgbClr val="FF0000"/>
              </a:solidFill>
            </a:endParaRPr>
          </a:p>
        </p:txBody>
      </p:sp>
      <p:sp>
        <p:nvSpPr>
          <p:cNvPr id="3" name="標題 2">
            <a:extLst>
              <a:ext uri="{FF2B5EF4-FFF2-40B4-BE49-F238E27FC236}">
                <a16:creationId xmlns:a16="http://schemas.microsoft.com/office/drawing/2014/main" id="{AB75ABB2-3166-F0B6-D361-10BE020DFB21}"/>
              </a:ext>
            </a:extLst>
          </p:cNvPr>
          <p:cNvSpPr>
            <a:spLocks noGrp="1"/>
          </p:cNvSpPr>
          <p:nvPr>
            <p:ph type="title"/>
          </p:nvPr>
        </p:nvSpPr>
        <p:spPr>
          <a:xfrm>
            <a:off x="879231" y="272562"/>
            <a:ext cx="9896425" cy="684254"/>
          </a:xfrm>
        </p:spPr>
        <p:txBody>
          <a:bodyPr/>
          <a:lstStyle/>
          <a:p>
            <a:r>
              <a:rPr lang="zh-TW" altLang="en-US" dirty="0"/>
              <a:t>出席費</a:t>
            </a:r>
          </a:p>
        </p:txBody>
      </p:sp>
      <p:sp>
        <p:nvSpPr>
          <p:cNvPr id="5" name="投影片編號版面配置區 4">
            <a:extLst>
              <a:ext uri="{FF2B5EF4-FFF2-40B4-BE49-F238E27FC236}">
                <a16:creationId xmlns:a16="http://schemas.microsoft.com/office/drawing/2014/main" id="{1D6D5CB7-AF8E-EDC3-10CB-A1BC176B6B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78558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594339" y="215550"/>
            <a:ext cx="9996896" cy="717628"/>
          </a:xfrm>
        </p:spPr>
        <p:txBody>
          <a:bodyPr/>
          <a:lstStyle/>
          <a:p>
            <a:r>
              <a:rPr lang="zh-TW" altLang="en-US" dirty="0"/>
              <a:t>財務處承辦人</a:t>
            </a:r>
            <a:endParaRPr lang="zh-TW" dirty="0"/>
          </a:p>
        </p:txBody>
      </p:sp>
      <p:sp>
        <p:nvSpPr>
          <p:cNvPr id="14" name="內容版面配置區 13"/>
          <p:cNvSpPr>
            <a:spLocks noGrp="1"/>
          </p:cNvSpPr>
          <p:nvPr>
            <p:ph idx="1"/>
          </p:nvPr>
        </p:nvSpPr>
        <p:spPr>
          <a:xfrm>
            <a:off x="1222821" y="1461422"/>
            <a:ext cx="9219570" cy="4244292"/>
          </a:xfrm>
        </p:spPr>
        <p:txBody>
          <a:bodyPr>
            <a:normAutofit/>
          </a:bodyPr>
          <a:lstStyle/>
          <a:p>
            <a:pPr>
              <a:spcBef>
                <a:spcPts val="600"/>
              </a:spcBef>
            </a:pPr>
            <a:r>
              <a:rPr lang="zh-TW" altLang="en-US" sz="2400" dirty="0">
                <a:solidFill>
                  <a:srgbClr val="FF0000"/>
                </a:solidFill>
              </a:rPr>
              <a:t>研發處承辦國科會</a:t>
            </a:r>
            <a:r>
              <a:rPr lang="en-US" altLang="zh-TW" sz="2400" dirty="0">
                <a:solidFill>
                  <a:srgbClr val="FF0000"/>
                </a:solidFill>
              </a:rPr>
              <a:t>(001)</a:t>
            </a:r>
            <a:r>
              <a:rPr lang="zh-TW" altLang="en-US" sz="2400" dirty="0">
                <a:solidFill>
                  <a:srgbClr val="FF0000"/>
                </a:solidFill>
              </a:rPr>
              <a:t>、產學案</a:t>
            </a:r>
            <a:r>
              <a:rPr lang="en-US" altLang="zh-TW" sz="2400" dirty="0">
                <a:solidFill>
                  <a:srgbClr val="FF0000"/>
                </a:solidFill>
              </a:rPr>
              <a:t>(002)</a:t>
            </a:r>
            <a:r>
              <a:rPr lang="zh-TW" altLang="en-US" sz="2400" dirty="0">
                <a:solidFill>
                  <a:srgbClr val="FF0000"/>
                </a:solidFill>
              </a:rPr>
              <a:t>及補助案</a:t>
            </a:r>
            <a:r>
              <a:rPr lang="en-US" altLang="zh-TW" sz="2400" dirty="0">
                <a:solidFill>
                  <a:srgbClr val="FF0000"/>
                </a:solidFill>
              </a:rPr>
              <a:t>(005)</a:t>
            </a:r>
          </a:p>
          <a:p>
            <a:pPr lvl="1">
              <a:spcBef>
                <a:spcPts val="600"/>
              </a:spcBef>
            </a:pPr>
            <a:r>
              <a:rPr lang="zh-TW" altLang="en-US" sz="2000" dirty="0"/>
              <a:t>工學院、外語學院、國際學院、教育學院、</a:t>
            </a:r>
            <a:r>
              <a:rPr lang="en-US" altLang="zh-TW" sz="2000" dirty="0"/>
              <a:t>AI</a:t>
            </a:r>
            <a:r>
              <a:rPr lang="zh-TW" altLang="en-US" sz="2000" dirty="0"/>
              <a:t>學院：黃酈淨，分機</a:t>
            </a:r>
            <a:r>
              <a:rPr lang="en-US" altLang="zh-TW" sz="2000" dirty="0"/>
              <a:t>#2242</a:t>
            </a:r>
          </a:p>
          <a:p>
            <a:pPr lvl="1">
              <a:spcBef>
                <a:spcPts val="900"/>
              </a:spcBef>
            </a:pPr>
            <a:r>
              <a:rPr lang="zh-TW" altLang="en-US" sz="2000" dirty="0"/>
              <a:t>工、外語、國際、教育、</a:t>
            </a:r>
            <a:r>
              <a:rPr lang="en-US" altLang="zh-TW" sz="2000" dirty="0"/>
              <a:t>AI</a:t>
            </a:r>
            <a:r>
              <a:rPr lang="zh-TW" altLang="en-US" sz="2000" dirty="0"/>
              <a:t>學院以外其他單位：林可欣，分機</a:t>
            </a:r>
            <a:r>
              <a:rPr lang="en-US" altLang="zh-TW" sz="2000" dirty="0"/>
              <a:t>#2552</a:t>
            </a:r>
          </a:p>
          <a:p>
            <a:pPr>
              <a:spcBef>
                <a:spcPts val="600"/>
              </a:spcBef>
            </a:pPr>
            <a:r>
              <a:rPr lang="zh-TW" altLang="en-US" sz="2400" dirty="0">
                <a:solidFill>
                  <a:srgbClr val="FF0000"/>
                </a:solidFill>
              </a:rPr>
              <a:t>其他委辦計畫</a:t>
            </a:r>
            <a:r>
              <a:rPr lang="en-US" altLang="zh-TW" sz="2400" dirty="0">
                <a:solidFill>
                  <a:srgbClr val="FF0000"/>
                </a:solidFill>
              </a:rPr>
              <a:t>(00</a:t>
            </a:r>
            <a:r>
              <a:rPr lang="en-US" altLang="zh-TW" sz="2400" u="sng" dirty="0">
                <a:solidFill>
                  <a:srgbClr val="FF0000"/>
                </a:solidFill>
              </a:rPr>
              <a:t>7</a:t>
            </a:r>
            <a:r>
              <a:rPr lang="zh-TW" altLang="en-US" sz="2400" dirty="0">
                <a:solidFill>
                  <a:srgbClr val="FF0000"/>
                </a:solidFill>
              </a:rPr>
              <a:t>、</a:t>
            </a:r>
            <a:r>
              <a:rPr lang="en-US" altLang="zh-TW" sz="2400" dirty="0">
                <a:solidFill>
                  <a:srgbClr val="FF0000"/>
                </a:solidFill>
              </a:rPr>
              <a:t> 00</a:t>
            </a:r>
            <a:r>
              <a:rPr lang="en-US" altLang="zh-TW" sz="2400" u="sng" dirty="0">
                <a:solidFill>
                  <a:srgbClr val="FF0000"/>
                </a:solidFill>
              </a:rPr>
              <a:t>8 </a:t>
            </a:r>
            <a:r>
              <a:rPr lang="zh-TW" altLang="en-US" sz="2400" dirty="0">
                <a:solidFill>
                  <a:srgbClr val="FF0000"/>
                </a:solidFill>
              </a:rPr>
              <a:t>、</a:t>
            </a:r>
            <a:r>
              <a:rPr lang="en-US" altLang="zh-TW" sz="2400" dirty="0">
                <a:solidFill>
                  <a:srgbClr val="FF0000"/>
                </a:solidFill>
              </a:rPr>
              <a:t>00</a:t>
            </a:r>
            <a:r>
              <a:rPr lang="en-US" altLang="zh-TW" sz="2400" u="sng" dirty="0">
                <a:solidFill>
                  <a:srgbClr val="FF0000"/>
                </a:solidFill>
              </a:rPr>
              <a:t>9</a:t>
            </a:r>
            <a:r>
              <a:rPr lang="en-US" altLang="zh-TW" sz="2400" dirty="0">
                <a:solidFill>
                  <a:srgbClr val="FF0000"/>
                </a:solidFill>
              </a:rPr>
              <a:t>)</a:t>
            </a:r>
          </a:p>
          <a:p>
            <a:pPr lvl="1">
              <a:spcBef>
                <a:spcPts val="900"/>
              </a:spcBef>
            </a:pPr>
            <a:r>
              <a:rPr lang="zh-TW" altLang="en-US" sz="2000" dirty="0"/>
              <a:t>建邦創產中心</a:t>
            </a:r>
            <a:r>
              <a:rPr lang="en-US" altLang="zh-TW" sz="2000" dirty="0"/>
              <a:t>(007)</a:t>
            </a:r>
            <a:r>
              <a:rPr lang="zh-TW" altLang="en-US" sz="2000" dirty="0"/>
              <a:t>、資訊處</a:t>
            </a:r>
            <a:r>
              <a:rPr lang="en-US" altLang="zh-TW" sz="2000" dirty="0"/>
              <a:t>(009)</a:t>
            </a:r>
            <a:r>
              <a:rPr lang="zh-TW" altLang="en-US" sz="2000" dirty="0"/>
              <a:t>：林可欣，分機</a:t>
            </a:r>
            <a:r>
              <a:rPr lang="en-US" altLang="zh-TW" sz="2000" dirty="0"/>
              <a:t>#2552</a:t>
            </a:r>
          </a:p>
          <a:p>
            <a:pPr lvl="1">
              <a:spcBef>
                <a:spcPts val="900"/>
              </a:spcBef>
            </a:pPr>
            <a:r>
              <a:rPr lang="zh-TW" altLang="en-US" sz="2000" dirty="0"/>
              <a:t>國科會來函補助案</a:t>
            </a:r>
            <a:r>
              <a:rPr lang="en-US" altLang="zh-TW" sz="2000" dirty="0"/>
              <a:t>_</a:t>
            </a:r>
            <a:r>
              <a:rPr lang="zh-TW" altLang="en-US" sz="1600" dirty="0"/>
              <a:t>師生出國</a:t>
            </a:r>
            <a:r>
              <a:rPr lang="en-US" altLang="zh-TW" sz="2000" dirty="0"/>
              <a:t>(008) </a:t>
            </a:r>
            <a:r>
              <a:rPr lang="zh-TW" altLang="en-US" sz="2000" dirty="0"/>
              <a:t>：黃酈淨，分機</a:t>
            </a:r>
            <a:r>
              <a:rPr lang="en-US" altLang="zh-TW" sz="2000" dirty="0"/>
              <a:t>#2242</a:t>
            </a:r>
          </a:p>
          <a:p>
            <a:pPr>
              <a:spcBef>
                <a:spcPts val="900"/>
              </a:spcBef>
            </a:pPr>
            <a:r>
              <a:rPr lang="zh-TW" altLang="en-US" sz="2400" dirty="0">
                <a:solidFill>
                  <a:srgbClr val="FF0000"/>
                </a:solidFill>
              </a:rPr>
              <a:t>教務處教學實踐研究計畫</a:t>
            </a:r>
            <a:r>
              <a:rPr lang="en-US" altLang="zh-TW" sz="2400" dirty="0">
                <a:solidFill>
                  <a:srgbClr val="FF0000"/>
                </a:solidFill>
              </a:rPr>
              <a:t>(0051) </a:t>
            </a:r>
            <a:r>
              <a:rPr lang="zh-TW" altLang="en-US" sz="2400" dirty="0">
                <a:solidFill>
                  <a:srgbClr val="FF0000"/>
                </a:solidFill>
              </a:rPr>
              <a:t>：</a:t>
            </a:r>
            <a:r>
              <a:rPr lang="zh-TW" altLang="en-US" dirty="0"/>
              <a:t>林可欣，分機</a:t>
            </a:r>
            <a:r>
              <a:rPr lang="en-US" altLang="zh-TW" dirty="0"/>
              <a:t>#2552</a:t>
            </a:r>
          </a:p>
          <a:p>
            <a:pPr>
              <a:spcBef>
                <a:spcPts val="600"/>
              </a:spcBef>
            </a:pPr>
            <a:r>
              <a:rPr lang="zh-TW" altLang="en-US" sz="2400" dirty="0">
                <a:solidFill>
                  <a:srgbClr val="FF0000"/>
                </a:solidFill>
              </a:rPr>
              <a:t>其他一般補助案</a:t>
            </a:r>
            <a:r>
              <a:rPr lang="en-US" altLang="zh-TW" sz="2400" dirty="0">
                <a:solidFill>
                  <a:srgbClr val="FF0000"/>
                </a:solidFill>
              </a:rPr>
              <a:t>(G</a:t>
            </a:r>
            <a:r>
              <a:rPr lang="zh-TW" altLang="en-US" sz="2400" dirty="0">
                <a:solidFill>
                  <a:srgbClr val="FF0000"/>
                </a:solidFill>
              </a:rPr>
              <a:t>、</a:t>
            </a:r>
            <a:r>
              <a:rPr lang="en-US" altLang="zh-TW" sz="2400" dirty="0">
                <a:solidFill>
                  <a:srgbClr val="FF0000"/>
                </a:solidFill>
              </a:rPr>
              <a:t>H</a:t>
            </a:r>
            <a:r>
              <a:rPr lang="zh-TW" altLang="en-US" sz="2400" dirty="0">
                <a:solidFill>
                  <a:srgbClr val="FF0000"/>
                </a:solidFill>
              </a:rPr>
              <a:t>、</a:t>
            </a:r>
            <a:r>
              <a:rPr lang="en-US" altLang="zh-TW" sz="2400" dirty="0">
                <a:solidFill>
                  <a:srgbClr val="FF0000"/>
                </a:solidFill>
              </a:rPr>
              <a:t>FH)</a:t>
            </a:r>
          </a:p>
          <a:p>
            <a:pPr lvl="1">
              <a:spcBef>
                <a:spcPts val="600"/>
              </a:spcBef>
            </a:pPr>
            <a:r>
              <a:rPr lang="zh-TW" altLang="en-US" sz="2000" dirty="0"/>
              <a:t>詳財務處網頁</a:t>
            </a:r>
          </a:p>
          <a:p>
            <a:pPr>
              <a:spcBef>
                <a:spcPts val="600"/>
              </a:spcBef>
            </a:pPr>
            <a:r>
              <a:rPr lang="zh-TW" altLang="en-US" sz="2400" dirty="0">
                <a:solidFill>
                  <a:srgbClr val="FF0000"/>
                </a:solidFill>
              </a:rPr>
              <a:t>綜理業務：</a:t>
            </a:r>
            <a:r>
              <a:rPr lang="zh-TW" altLang="en-US" dirty="0"/>
              <a:t>林滿足組長，分機</a:t>
            </a:r>
            <a:r>
              <a:rPr lang="en-US" altLang="zh-TW" dirty="0"/>
              <a:t>#2066</a:t>
            </a:r>
            <a:endParaRPr lang="zh-TW" altLang="en-US" dirty="0"/>
          </a:p>
          <a:p>
            <a:pPr lvl="1"/>
            <a:endParaRPr lang="zh-TW" altLang="en-US" sz="2400" dirty="0">
              <a:solidFill>
                <a:srgbClr val="FF0000"/>
              </a:solidFill>
            </a:endParaRPr>
          </a:p>
          <a:p>
            <a:pPr lvl="1"/>
            <a:endParaRPr lang="zh-TW" altLang="en-US" dirty="0"/>
          </a:p>
          <a:p>
            <a:pPr lvl="1"/>
            <a:endParaRPr lang="en-US" altLang="zh-TW" dirty="0"/>
          </a:p>
          <a:p>
            <a:endParaRPr lang="en-US" altLang="zh-TW" dirty="0"/>
          </a:p>
          <a:p>
            <a:endParaRPr lang="en-US" altLang="zh-TW" dirty="0"/>
          </a:p>
          <a:p>
            <a:pPr lvl="1"/>
            <a:endParaRPr lang="en-US" altLang="zh-TW" dirty="0"/>
          </a:p>
          <a:p>
            <a:pPr lvl="1"/>
            <a:endParaRPr lang="en-US" altLang="zh-TW" dirty="0"/>
          </a:p>
          <a:p>
            <a:pPr lvl="1"/>
            <a:endParaRPr lang="en-US" altLang="zh-TW" dirty="0"/>
          </a:p>
          <a:p>
            <a:pPr lvl="1"/>
            <a:endParaRPr lang="en-US" altLang="zh-TW"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2570" y="2589603"/>
            <a:ext cx="1987931" cy="1987931"/>
          </a:xfrm>
          <a:prstGeom prst="rect">
            <a:avLst/>
          </a:prstGeom>
        </p:spPr>
      </p:pic>
      <p:sp>
        <p:nvSpPr>
          <p:cNvPr id="4" name="投影片編號版面配置區 3"/>
          <p:cNvSpPr>
            <a:spLocks noGrp="1"/>
          </p:cNvSpPr>
          <p:nvPr>
            <p:ph type="sldNum" sz="quarter" idx="12"/>
          </p:nvPr>
        </p:nvSpPr>
        <p:spPr/>
        <p:txBody>
          <a:bodyPr/>
          <a:lstStyle/>
          <a:p>
            <a:fld id="{CA8D9AD5-F248-4919-864A-CFD76CC027D6}" type="slidenum">
              <a:rPr lang="en-US" altLang="zh-TW" smtClean="0"/>
              <a:pPr/>
              <a:t>2</a:t>
            </a:fld>
            <a:endParaRPr lang="zh-TW" altLang="en-US"/>
          </a:p>
        </p:txBody>
      </p:sp>
    </p:spTree>
    <p:extLst>
      <p:ext uri="{BB962C8B-B14F-4D97-AF65-F5344CB8AC3E}">
        <p14:creationId xmlns:p14="http://schemas.microsoft.com/office/powerpoint/2010/main" val="376895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B27B0-AE13-00ED-1708-ED846D6C87E5}"/>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B2FF0661-2F66-86C1-FFC2-AF4F50C11C90}"/>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領款收據</a:t>
            </a:r>
            <a:r>
              <a:rPr lang="en-US" altLang="zh-TW" sz="2100" dirty="0"/>
              <a:t>【</a:t>
            </a:r>
            <a:r>
              <a:rPr lang="zh-TW" altLang="en-US" sz="2100" dirty="0"/>
              <a:t>註明講題、時間、地點、計酬方式</a:t>
            </a:r>
            <a:r>
              <a:rPr lang="en-US" altLang="zh-TW" sz="2100" dirty="0"/>
              <a:t>(</a:t>
            </a:r>
            <a:r>
              <a:rPr lang="zh-TW" altLang="en-US" sz="2100" dirty="0"/>
              <a:t>各節起迄時間</a:t>
            </a:r>
            <a:r>
              <a:rPr lang="en-US" altLang="zh-TW" sz="2100" dirty="0"/>
              <a:t>)】</a:t>
            </a:r>
            <a:r>
              <a:rPr lang="zh-TW" altLang="en-US" sz="2100" dirty="0"/>
              <a:t>。</a:t>
            </a:r>
            <a:endParaRPr lang="en-US" altLang="zh-TW" sz="2100" dirty="0"/>
          </a:p>
          <a:p>
            <a:pPr lvl="1">
              <a:spcBef>
                <a:spcPts val="1200"/>
              </a:spcBef>
            </a:pPr>
            <a:r>
              <a:rPr lang="zh-TW" altLang="en-US" sz="2100" dirty="0"/>
              <a:t>所得清冊。</a:t>
            </a:r>
            <a:endParaRPr lang="en-US" altLang="zh-TW" sz="2100" dirty="0"/>
          </a:p>
          <a:p>
            <a:pPr lvl="1">
              <a:spcBef>
                <a:spcPts val="1200"/>
              </a:spcBef>
            </a:pPr>
            <a:r>
              <a:rPr lang="zh-TW" altLang="en-US" sz="2100" dirty="0"/>
              <a:t>另製粘存單報支二代雇主補充保費。</a:t>
            </a:r>
            <a:r>
              <a:rPr lang="en-US" altLang="zh-TW" sz="2100" dirty="0"/>
              <a:t>(</a:t>
            </a:r>
            <a:r>
              <a:rPr lang="zh-TW" altLang="en-US" sz="2100" dirty="0"/>
              <a:t>國科會案</a:t>
            </a:r>
            <a:r>
              <a:rPr lang="en-US" altLang="zh-TW" sz="2100" dirty="0"/>
              <a:t>)</a:t>
            </a:r>
          </a:p>
          <a:p>
            <a:r>
              <a:rPr lang="zh-TW" altLang="en-US" sz="2400" b="1" dirty="0"/>
              <a:t>支給標準：</a:t>
            </a:r>
            <a:endParaRPr lang="en-US" altLang="zh-TW" sz="2400" b="1" dirty="0"/>
          </a:p>
          <a:p>
            <a:pPr lvl="1">
              <a:spcBef>
                <a:spcPts val="1200"/>
              </a:spcBef>
            </a:pPr>
            <a:r>
              <a:rPr lang="zh-TW" altLang="en-US" sz="2100" dirty="0"/>
              <a:t>依本校</a:t>
            </a:r>
            <a:r>
              <a:rPr lang="zh-TW" altLang="en-US" sz="2100" dirty="0">
                <a:latin typeface="新細明體" panose="02020500000000000000" pitchFamily="18" charset="-120"/>
                <a:ea typeface="新細明體" panose="02020500000000000000" pitchFamily="18" charset="-120"/>
              </a:rPr>
              <a:t>「</a:t>
            </a:r>
            <a:r>
              <a:rPr lang="zh-TW" altLang="en-US" sz="2100" b="1" dirty="0">
                <a:solidFill>
                  <a:srgbClr val="FF0000"/>
                </a:solidFill>
              </a:rPr>
              <a:t>各項經費支給標準表</a:t>
            </a:r>
            <a:r>
              <a:rPr lang="zh-TW" altLang="en-US" sz="2100" dirty="0">
                <a:latin typeface="細明體" panose="02020509000000000000" pitchFamily="49" charset="-120"/>
                <a:ea typeface="細明體" panose="02020509000000000000" pitchFamily="49" charset="-120"/>
              </a:rPr>
              <a:t>」</a:t>
            </a:r>
            <a:r>
              <a:rPr lang="zh-TW" altLang="en-US" sz="2100" dirty="0"/>
              <a:t>辦理。</a:t>
            </a:r>
            <a:endParaRPr lang="en-US" altLang="zh-TW" sz="2100" dirty="0"/>
          </a:p>
          <a:p>
            <a:pPr lvl="1">
              <a:spcBef>
                <a:spcPts val="1200"/>
              </a:spcBef>
            </a:pPr>
            <a:r>
              <a:rPr lang="zh-TW" altLang="zh-TW" sz="2100" dirty="0"/>
              <a:t>外聘國外學者專家，須先</a:t>
            </a:r>
            <a:r>
              <a:rPr lang="zh-TW" altLang="zh-TW" sz="2100" b="1" dirty="0">
                <a:solidFill>
                  <a:srgbClr val="FF0000"/>
                </a:solidFill>
              </a:rPr>
              <a:t>專案簽准</a:t>
            </a:r>
            <a:r>
              <a:rPr lang="zh-TW" altLang="zh-TW" sz="2100" dirty="0"/>
              <a:t>。</a:t>
            </a:r>
          </a:p>
          <a:p>
            <a:pPr lvl="1">
              <a:spcBef>
                <a:spcPts val="1200"/>
              </a:spcBef>
            </a:pPr>
            <a:r>
              <a:rPr lang="zh-TW" altLang="zh-TW" sz="2100" dirty="0"/>
              <a:t>外聘學者專家</a:t>
            </a:r>
            <a:r>
              <a:rPr lang="zh-TW" altLang="en-US" sz="2100" dirty="0"/>
              <a:t>支給上限</a:t>
            </a:r>
            <a:r>
              <a:rPr lang="en-US" altLang="zh-TW" sz="2100" dirty="0"/>
              <a:t>2,000</a:t>
            </a:r>
            <a:r>
              <a:rPr lang="zh-TW" altLang="zh-TW" sz="2100" dirty="0"/>
              <a:t>元</a:t>
            </a:r>
            <a:r>
              <a:rPr lang="zh-TW" altLang="en-US" sz="2100" dirty="0"/>
              <a:t>；</a:t>
            </a:r>
            <a:r>
              <a:rPr lang="zh-TW" altLang="zh-TW" sz="2100" dirty="0"/>
              <a:t>本校專任教師及職員</a:t>
            </a:r>
            <a:r>
              <a:rPr lang="en-US" altLang="zh-TW" sz="2100" dirty="0"/>
              <a:t>1,000</a:t>
            </a:r>
            <a:r>
              <a:rPr lang="zh-TW" altLang="zh-TW" sz="2100" dirty="0"/>
              <a:t>元、學生</a:t>
            </a:r>
            <a:r>
              <a:rPr lang="en-US" altLang="zh-TW" sz="2100" dirty="0"/>
              <a:t>575</a:t>
            </a:r>
            <a:r>
              <a:rPr lang="zh-TW" altLang="zh-TW" sz="2100" dirty="0"/>
              <a:t>元</a:t>
            </a:r>
            <a:r>
              <a:rPr lang="zh-TW" altLang="zh-TW" sz="2100" b="1" dirty="0"/>
              <a:t>。</a:t>
            </a:r>
            <a:endParaRPr lang="en-US" altLang="zh-TW" sz="2100" b="1" dirty="0"/>
          </a:p>
          <a:p>
            <a:r>
              <a:rPr lang="zh-TW" altLang="en-US" sz="2400" b="1" dirty="0"/>
              <a:t>重點說明：</a:t>
            </a:r>
            <a:endParaRPr lang="en-US" altLang="zh-TW" sz="2400" b="1" dirty="0"/>
          </a:p>
          <a:p>
            <a:pPr lvl="1"/>
            <a:r>
              <a:rPr lang="zh-TW" altLang="zh-TW" sz="2100" dirty="0"/>
              <a:t>每節以</a:t>
            </a:r>
            <a:r>
              <a:rPr lang="en-US" altLang="zh-TW" sz="2100" dirty="0"/>
              <a:t>50</a:t>
            </a:r>
            <a:r>
              <a:rPr lang="zh-TW" altLang="zh-TW" sz="2100" dirty="0"/>
              <a:t>分鐘計，連續二節為</a:t>
            </a:r>
            <a:r>
              <a:rPr lang="en-US" altLang="zh-TW" sz="2100" dirty="0"/>
              <a:t>90</a:t>
            </a:r>
            <a:r>
              <a:rPr lang="zh-TW" altLang="zh-TW" sz="2100" dirty="0"/>
              <a:t>分鐘；未滿者減半支給。</a:t>
            </a:r>
            <a:endParaRPr lang="en-US" altLang="zh-TW" sz="2100" dirty="0"/>
          </a:p>
          <a:p>
            <a:pPr lvl="1"/>
            <a:r>
              <a:rPr lang="zh-TW" altLang="en-US" sz="2100" dirty="0"/>
              <a:t>二代</a:t>
            </a:r>
            <a:r>
              <a:rPr lang="zh-TW" altLang="zh-TW" sz="2100" dirty="0"/>
              <a:t>雇主補充保費</a:t>
            </a:r>
            <a:r>
              <a:rPr lang="zh-TW" altLang="en-US" sz="2100" dirty="0"/>
              <a:t>費率為</a:t>
            </a:r>
            <a:r>
              <a:rPr lang="en-US" altLang="zh-TW" sz="2100" dirty="0"/>
              <a:t>2.11%(</a:t>
            </a:r>
            <a:r>
              <a:rPr lang="zh-TW" altLang="en-US" sz="2100" dirty="0"/>
              <a:t>依健保署規定</a:t>
            </a:r>
            <a:r>
              <a:rPr lang="en-US" altLang="zh-TW" sz="2100" dirty="0"/>
              <a:t>)</a:t>
            </a:r>
            <a:r>
              <a:rPr lang="zh-TW" altLang="en-US" sz="2100" dirty="0"/>
              <a:t>。</a:t>
            </a:r>
            <a:endParaRPr lang="zh-TW" altLang="zh-TW" sz="2100" dirty="0"/>
          </a:p>
        </p:txBody>
      </p:sp>
      <p:sp>
        <p:nvSpPr>
          <p:cNvPr id="3" name="標題 2">
            <a:extLst>
              <a:ext uri="{FF2B5EF4-FFF2-40B4-BE49-F238E27FC236}">
                <a16:creationId xmlns:a16="http://schemas.microsoft.com/office/drawing/2014/main" id="{9866DD31-0C6E-365B-E925-3D849E32E9E2}"/>
              </a:ext>
            </a:extLst>
          </p:cNvPr>
          <p:cNvSpPr>
            <a:spLocks noGrp="1"/>
          </p:cNvSpPr>
          <p:nvPr>
            <p:ph type="title"/>
          </p:nvPr>
        </p:nvSpPr>
        <p:spPr>
          <a:xfrm>
            <a:off x="879231" y="272562"/>
            <a:ext cx="9896425" cy="684254"/>
          </a:xfrm>
        </p:spPr>
        <p:txBody>
          <a:bodyPr/>
          <a:lstStyle/>
          <a:p>
            <a:r>
              <a:rPr lang="zh-TW" altLang="en-US" dirty="0"/>
              <a:t>演講鐘點費</a:t>
            </a:r>
          </a:p>
        </p:txBody>
      </p:sp>
      <p:sp>
        <p:nvSpPr>
          <p:cNvPr id="5" name="投影片編號版面配置區 4">
            <a:extLst>
              <a:ext uri="{FF2B5EF4-FFF2-40B4-BE49-F238E27FC236}">
                <a16:creationId xmlns:a16="http://schemas.microsoft.com/office/drawing/2014/main" id="{ED8D8465-F2F9-88B6-FB38-85964DAEF2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15916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9089F-B86D-B160-A0F4-73D04889A9DC}"/>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C8437100-BF30-8F2A-AA65-5DFD697E32D0}"/>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領款收據。</a:t>
            </a:r>
          </a:p>
          <a:p>
            <a:pPr lvl="1">
              <a:spcBef>
                <a:spcPts val="1200"/>
              </a:spcBef>
            </a:pPr>
            <a:r>
              <a:rPr lang="zh-TW" altLang="en-US" sz="2100" dirty="0"/>
              <a:t>所得清冊。</a:t>
            </a:r>
          </a:p>
          <a:p>
            <a:pPr lvl="1">
              <a:spcBef>
                <a:spcPts val="1200"/>
              </a:spcBef>
            </a:pPr>
            <a:r>
              <a:rPr lang="zh-TW" altLang="en-US" sz="2100" dirty="0"/>
              <a:t>訪談主題、時間、地點。</a:t>
            </a:r>
          </a:p>
          <a:p>
            <a:pPr lvl="1">
              <a:spcBef>
                <a:spcPts val="1200"/>
              </a:spcBef>
            </a:pPr>
            <a:r>
              <a:rPr lang="zh-TW" altLang="en-US" sz="2100" dirty="0"/>
              <a:t>另製粘存單報支二代雇主補充保費。</a:t>
            </a:r>
            <a:r>
              <a:rPr lang="en-US" altLang="zh-TW" sz="2100" dirty="0"/>
              <a:t>(</a:t>
            </a:r>
            <a:r>
              <a:rPr lang="zh-TW" altLang="en-US" sz="2100" dirty="0"/>
              <a:t>國科會案</a:t>
            </a:r>
            <a:r>
              <a:rPr lang="en-US" altLang="zh-TW" sz="2100" dirty="0"/>
              <a:t>)</a:t>
            </a:r>
          </a:p>
          <a:p>
            <a:r>
              <a:rPr lang="zh-TW" altLang="en-US" sz="2600" b="1" dirty="0"/>
              <a:t>支給標準：</a:t>
            </a:r>
            <a:endParaRPr lang="en-US" altLang="zh-TW" sz="2600" b="1" dirty="0"/>
          </a:p>
          <a:p>
            <a:pPr lvl="1">
              <a:spcBef>
                <a:spcPts val="1200"/>
              </a:spcBef>
            </a:pPr>
            <a:r>
              <a:rPr lang="zh-TW" altLang="en-US" sz="2100" dirty="0"/>
              <a:t>除委託或補助單位另行規定外，皆依本校「各項經費支給標準表」辦理。</a:t>
            </a:r>
          </a:p>
          <a:p>
            <a:r>
              <a:rPr lang="zh-TW" altLang="en-US" sz="2400" b="1" dirty="0"/>
              <a:t>重點說明：</a:t>
            </a:r>
            <a:endParaRPr lang="en-US" altLang="zh-TW" sz="2400" b="1" dirty="0"/>
          </a:p>
          <a:p>
            <a:pPr lvl="1">
              <a:spcBef>
                <a:spcPts val="1200"/>
              </a:spcBef>
            </a:pPr>
            <a:r>
              <a:rPr lang="zh-TW" altLang="en-US" sz="2100" dirty="0"/>
              <a:t>二代</a:t>
            </a:r>
            <a:r>
              <a:rPr lang="zh-TW" altLang="zh-TW" sz="2100" dirty="0"/>
              <a:t>雇主補充保費</a:t>
            </a:r>
            <a:r>
              <a:rPr lang="zh-TW" altLang="en-US" sz="2100" dirty="0"/>
              <a:t>費率為</a:t>
            </a:r>
            <a:r>
              <a:rPr lang="en-US" altLang="zh-TW" sz="2100" dirty="0"/>
              <a:t>2.11%(</a:t>
            </a:r>
            <a:r>
              <a:rPr lang="zh-TW" altLang="en-US" sz="2100" dirty="0"/>
              <a:t>依健保署規定</a:t>
            </a:r>
            <a:r>
              <a:rPr lang="en-US" altLang="zh-TW" sz="2100" dirty="0"/>
              <a:t>)</a:t>
            </a:r>
            <a:r>
              <a:rPr lang="zh-TW" altLang="en-US" sz="2100" dirty="0"/>
              <a:t>。</a:t>
            </a:r>
            <a:endParaRPr lang="en-US" altLang="zh-TW" sz="2100" dirty="0"/>
          </a:p>
          <a:p>
            <a:pPr lvl="1">
              <a:spcBef>
                <a:spcPts val="1200"/>
              </a:spcBef>
            </a:pPr>
            <a:r>
              <a:rPr lang="zh-TW" altLang="en-US" sz="2100" b="1" dirty="0">
                <a:solidFill>
                  <a:srgbClr val="FF0000"/>
                </a:solidFill>
              </a:rPr>
              <a:t>教育部補助案校內人員不得支領。</a:t>
            </a:r>
            <a:endParaRPr lang="zh-TW" altLang="zh-TW" sz="2100" b="1" dirty="0">
              <a:solidFill>
                <a:srgbClr val="FF0000"/>
              </a:solidFill>
            </a:endParaRPr>
          </a:p>
        </p:txBody>
      </p:sp>
      <p:sp>
        <p:nvSpPr>
          <p:cNvPr id="3" name="標題 2">
            <a:extLst>
              <a:ext uri="{FF2B5EF4-FFF2-40B4-BE49-F238E27FC236}">
                <a16:creationId xmlns:a16="http://schemas.microsoft.com/office/drawing/2014/main" id="{93ED8353-D9CE-FC73-00A7-F40537A5036E}"/>
              </a:ext>
            </a:extLst>
          </p:cNvPr>
          <p:cNvSpPr>
            <a:spLocks noGrp="1"/>
          </p:cNvSpPr>
          <p:nvPr>
            <p:ph type="title"/>
          </p:nvPr>
        </p:nvSpPr>
        <p:spPr>
          <a:xfrm>
            <a:off x="879231" y="272562"/>
            <a:ext cx="9896425" cy="684254"/>
          </a:xfrm>
        </p:spPr>
        <p:txBody>
          <a:bodyPr/>
          <a:lstStyle/>
          <a:p>
            <a:r>
              <a:rPr lang="zh-TW" altLang="en-US" dirty="0"/>
              <a:t>訪談費</a:t>
            </a:r>
          </a:p>
        </p:txBody>
      </p:sp>
      <p:sp>
        <p:nvSpPr>
          <p:cNvPr id="5" name="投影片編號版面配置區 4">
            <a:extLst>
              <a:ext uri="{FF2B5EF4-FFF2-40B4-BE49-F238E27FC236}">
                <a16:creationId xmlns:a16="http://schemas.microsoft.com/office/drawing/2014/main" id="{2FFC6813-2ADA-ED03-AD24-2C47C1A5A1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161064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69C1E-5CBC-114C-2910-7C7B849EA93D}"/>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18196AD7-7F80-F423-031E-A420A7E4DDE2}"/>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zh-TW" sz="2100" dirty="0"/>
              <a:t>領款收據【註明稿件名稱、字數</a:t>
            </a:r>
            <a:r>
              <a:rPr lang="en-US" altLang="zh-TW" sz="2100" dirty="0"/>
              <a:t>(</a:t>
            </a:r>
            <a:r>
              <a:rPr lang="zh-TW" altLang="zh-TW" sz="2100" dirty="0"/>
              <a:t>件數</a:t>
            </a:r>
            <a:r>
              <a:rPr lang="en-US" altLang="zh-TW" sz="2100" dirty="0"/>
              <a:t>)</a:t>
            </a:r>
            <a:r>
              <a:rPr lang="zh-TW" altLang="zh-TW" sz="2100" dirty="0"/>
              <a:t>及標準】。</a:t>
            </a:r>
            <a:r>
              <a:rPr lang="en-US" altLang="zh-TW" sz="2100" dirty="0"/>
              <a:t>(</a:t>
            </a:r>
            <a:r>
              <a:rPr lang="zh-TW" altLang="en-US" sz="2100" dirty="0"/>
              <a:t>若為廠商，請檢附統一發票</a:t>
            </a:r>
            <a:r>
              <a:rPr lang="en-US" altLang="zh-TW" sz="2100" dirty="0"/>
              <a:t>)</a:t>
            </a:r>
            <a:endParaRPr lang="zh-TW" altLang="zh-TW" sz="2100" dirty="0"/>
          </a:p>
          <a:p>
            <a:pPr lvl="1">
              <a:spcBef>
                <a:spcPts val="1200"/>
              </a:spcBef>
            </a:pPr>
            <a:r>
              <a:rPr lang="zh-TW" altLang="en-US" sz="2100" dirty="0"/>
              <a:t>所得</a:t>
            </a:r>
            <a:r>
              <a:rPr lang="zh-TW" altLang="zh-TW" sz="2100" dirty="0"/>
              <a:t>清冊。</a:t>
            </a:r>
            <a:endParaRPr lang="en-US" altLang="zh-TW" sz="2100" dirty="0"/>
          </a:p>
          <a:p>
            <a:pPr lvl="1">
              <a:spcBef>
                <a:spcPts val="1200"/>
              </a:spcBef>
            </a:pPr>
            <a:r>
              <a:rPr lang="zh-TW" altLang="zh-TW" sz="2100" dirty="0"/>
              <a:t>稿件</a:t>
            </a:r>
            <a:r>
              <a:rPr lang="zh-TW" altLang="en-US" sz="2100" dirty="0"/>
              <a:t>樣張</a:t>
            </a:r>
            <a:r>
              <a:rPr lang="zh-TW" altLang="zh-TW" sz="2100" dirty="0"/>
              <a:t>。</a:t>
            </a:r>
          </a:p>
          <a:p>
            <a:pPr lvl="1">
              <a:spcBef>
                <a:spcPts val="1200"/>
              </a:spcBef>
            </a:pPr>
            <a:r>
              <a:rPr lang="zh-TW" altLang="en-US" sz="2100" dirty="0"/>
              <a:t>另製</a:t>
            </a:r>
            <a:r>
              <a:rPr lang="zh-TW" altLang="zh-TW" sz="2100" dirty="0"/>
              <a:t>粘存單</a:t>
            </a:r>
            <a:r>
              <a:rPr lang="zh-TW" altLang="en-US" sz="2100" dirty="0"/>
              <a:t>報支二代</a:t>
            </a:r>
            <a:r>
              <a:rPr lang="zh-TW" altLang="zh-TW" sz="2100" dirty="0"/>
              <a:t>雇主補充保費。</a:t>
            </a:r>
            <a:r>
              <a:rPr lang="en-US" altLang="zh-TW" sz="2100" dirty="0"/>
              <a:t>(</a:t>
            </a:r>
            <a:r>
              <a:rPr lang="zh-TW" altLang="en-US" sz="2100" dirty="0"/>
              <a:t>國科會案</a:t>
            </a:r>
            <a:r>
              <a:rPr lang="en-US" altLang="zh-TW" sz="2100" dirty="0"/>
              <a:t>)</a:t>
            </a:r>
            <a:endParaRPr lang="zh-TW" altLang="zh-TW" sz="2100" dirty="0"/>
          </a:p>
          <a:p>
            <a:r>
              <a:rPr lang="zh-TW" altLang="en-US" sz="2400" b="1" dirty="0"/>
              <a:t>支給標準：</a:t>
            </a:r>
            <a:endParaRPr lang="en-US" altLang="zh-TW" sz="2400" b="1" dirty="0"/>
          </a:p>
          <a:p>
            <a:pPr lvl="1">
              <a:spcBef>
                <a:spcPts val="1200"/>
              </a:spcBef>
            </a:pPr>
            <a:r>
              <a:rPr lang="zh-TW" altLang="en-US" sz="2100" dirty="0"/>
              <a:t>除委託或補助單位另行規定外，皆依本校「各項經費支給標準表」辦理。</a:t>
            </a:r>
          </a:p>
          <a:p>
            <a:r>
              <a:rPr lang="zh-TW" altLang="en-US" sz="2400" b="1" dirty="0"/>
              <a:t>重點說明：</a:t>
            </a:r>
            <a:endParaRPr lang="en-US" altLang="zh-TW" sz="2400" b="1" dirty="0"/>
          </a:p>
          <a:p>
            <a:pPr lvl="1">
              <a:spcBef>
                <a:spcPts val="1200"/>
              </a:spcBef>
            </a:pPr>
            <a:r>
              <a:rPr lang="zh-TW" altLang="en-US" sz="2100" dirty="0"/>
              <a:t>若屬所得代號</a:t>
            </a:r>
            <a:r>
              <a:rPr lang="en-US" altLang="zh-TW" sz="2100" dirty="0"/>
              <a:t>50</a:t>
            </a:r>
            <a:r>
              <a:rPr lang="zh-TW" altLang="en-US" sz="2100" dirty="0"/>
              <a:t>者，須另支付二代</a:t>
            </a:r>
            <a:r>
              <a:rPr lang="zh-TW" altLang="zh-TW" sz="2100" dirty="0"/>
              <a:t>雇主補充保費</a:t>
            </a:r>
            <a:r>
              <a:rPr lang="zh-TW" altLang="en-US" sz="2100" dirty="0"/>
              <a:t>，</a:t>
            </a:r>
            <a:r>
              <a:rPr lang="zh-TW" altLang="zh-TW" sz="2100" dirty="0"/>
              <a:t>費率為</a:t>
            </a:r>
            <a:r>
              <a:rPr lang="en-US" altLang="zh-TW" sz="2100" dirty="0"/>
              <a:t>2.11%(</a:t>
            </a:r>
            <a:r>
              <a:rPr lang="zh-TW" altLang="en-US" sz="2100" dirty="0"/>
              <a:t>依健保署規定</a:t>
            </a:r>
            <a:r>
              <a:rPr lang="en-US" altLang="zh-TW" sz="2100" dirty="0"/>
              <a:t>)</a:t>
            </a:r>
            <a:r>
              <a:rPr lang="zh-TW" altLang="zh-TW" sz="2100" dirty="0"/>
              <a:t>。</a:t>
            </a:r>
            <a:endParaRPr lang="en-US" altLang="zh-TW" sz="2100" dirty="0"/>
          </a:p>
          <a:p>
            <a:pPr lvl="1">
              <a:spcBef>
                <a:spcPts val="1200"/>
              </a:spcBef>
            </a:pPr>
            <a:r>
              <a:rPr lang="zh-TW" altLang="en-US" sz="2100" b="1" dirty="0">
                <a:solidFill>
                  <a:srgbClr val="FF0000"/>
                </a:solidFill>
              </a:rPr>
              <a:t>教育部補助案校內人員不得支領；國科會案校內人員以彈性支用額度報支。</a:t>
            </a:r>
            <a:endParaRPr lang="zh-TW" altLang="zh-TW" sz="2100" dirty="0">
              <a:solidFill>
                <a:srgbClr val="FF0000"/>
              </a:solidFill>
            </a:endParaRPr>
          </a:p>
        </p:txBody>
      </p:sp>
      <p:sp>
        <p:nvSpPr>
          <p:cNvPr id="3" name="標題 2">
            <a:extLst>
              <a:ext uri="{FF2B5EF4-FFF2-40B4-BE49-F238E27FC236}">
                <a16:creationId xmlns:a16="http://schemas.microsoft.com/office/drawing/2014/main" id="{E6224BC5-0A6E-E214-1EB0-7746BCADB137}"/>
              </a:ext>
            </a:extLst>
          </p:cNvPr>
          <p:cNvSpPr>
            <a:spLocks noGrp="1"/>
          </p:cNvSpPr>
          <p:nvPr>
            <p:ph type="title"/>
          </p:nvPr>
        </p:nvSpPr>
        <p:spPr>
          <a:xfrm>
            <a:off x="879231" y="272562"/>
            <a:ext cx="9896425" cy="684254"/>
          </a:xfrm>
        </p:spPr>
        <p:txBody>
          <a:bodyPr/>
          <a:lstStyle/>
          <a:p>
            <a:r>
              <a:rPr lang="zh-TW" altLang="en-US" dirty="0"/>
              <a:t>稿費</a:t>
            </a:r>
          </a:p>
        </p:txBody>
      </p:sp>
      <p:sp>
        <p:nvSpPr>
          <p:cNvPr id="5" name="投影片編號版面配置區 4">
            <a:extLst>
              <a:ext uri="{FF2B5EF4-FFF2-40B4-BE49-F238E27FC236}">
                <a16:creationId xmlns:a16="http://schemas.microsoft.com/office/drawing/2014/main" id="{0C604680-D955-607D-5FDB-90547F4A44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12350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02D2-2988-9D69-9C57-C7A51F587CAC}"/>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FE1E1847-D239-4274-7722-A90C57AF0386}"/>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研究計畫需要召開會議而逾用餐時間所提供之餐點</a:t>
            </a:r>
            <a:r>
              <a:rPr lang="zh-TW" altLang="en-US" sz="2400" b="1" dirty="0"/>
              <a:t>。</a:t>
            </a:r>
            <a:endParaRPr lang="en-US" altLang="zh-TW" sz="2600" b="1" dirty="0"/>
          </a:p>
          <a:p>
            <a:r>
              <a:rPr lang="zh-TW" altLang="en-US" sz="2600" b="1" dirty="0"/>
              <a:t>應檢附文件：</a:t>
            </a:r>
          </a:p>
          <a:p>
            <a:pPr lvl="1">
              <a:lnSpc>
                <a:spcPct val="80000"/>
              </a:lnSpc>
              <a:spcBef>
                <a:spcPts val="1200"/>
              </a:spcBef>
            </a:pPr>
            <a:r>
              <a:rPr lang="zh-TW" altLang="zh-TW" sz="2100" b="1" dirty="0">
                <a:solidFill>
                  <a:srgbClr val="FF0000"/>
                </a:solidFill>
              </a:rPr>
              <a:t>須有校外人員參與</a:t>
            </a:r>
            <a:r>
              <a:rPr lang="en-US" altLang="zh-TW" sz="2100" b="1" dirty="0">
                <a:solidFill>
                  <a:srgbClr val="FF0000"/>
                </a:solidFill>
              </a:rPr>
              <a:t>(</a:t>
            </a:r>
            <a:r>
              <a:rPr lang="zh-TW" altLang="en-US" sz="2100" b="1" dirty="0">
                <a:solidFill>
                  <a:srgbClr val="FF0000"/>
                </a:solidFill>
              </a:rPr>
              <a:t>國科會案</a:t>
            </a:r>
            <a:r>
              <a:rPr lang="en-US" altLang="zh-TW" sz="2100" b="1" dirty="0">
                <a:solidFill>
                  <a:srgbClr val="FF0000"/>
                </a:solidFill>
              </a:rPr>
              <a:t>)</a:t>
            </a:r>
            <a:r>
              <a:rPr lang="zh-TW" altLang="zh-TW" sz="2100" b="1" dirty="0">
                <a:solidFill>
                  <a:srgbClr val="FF0000"/>
                </a:solidFill>
              </a:rPr>
              <a:t>。</a:t>
            </a:r>
            <a:endParaRPr lang="zh-TW" altLang="en-US" sz="2100" b="1" dirty="0">
              <a:solidFill>
                <a:srgbClr val="FF0000"/>
              </a:solidFill>
            </a:endParaRPr>
          </a:p>
          <a:p>
            <a:pPr lvl="1">
              <a:lnSpc>
                <a:spcPct val="80000"/>
              </a:lnSpc>
              <a:spcBef>
                <a:spcPts val="1200"/>
              </a:spcBef>
            </a:pPr>
            <a:r>
              <a:rPr lang="zh-TW" altLang="zh-TW" sz="2100" dirty="0"/>
              <a:t>會議紀錄</a:t>
            </a:r>
            <a:r>
              <a:rPr lang="en-US" altLang="zh-TW" sz="2100" dirty="0"/>
              <a:t>(</a:t>
            </a:r>
            <a:r>
              <a:rPr lang="zh-TW" altLang="en-US" sz="2100" dirty="0"/>
              <a:t>含會議主題、日期、起迄時間、參與名單</a:t>
            </a:r>
            <a:r>
              <a:rPr lang="en-US" altLang="zh-TW" sz="2100" dirty="0"/>
              <a:t>)</a:t>
            </a:r>
          </a:p>
          <a:p>
            <a:r>
              <a:rPr lang="zh-TW" altLang="en-US" sz="2400" b="1" dirty="0"/>
              <a:t>支給標準：</a:t>
            </a:r>
            <a:endParaRPr lang="en-US" altLang="zh-TW" sz="2400" b="1" dirty="0"/>
          </a:p>
          <a:p>
            <a:pPr lvl="1">
              <a:spcBef>
                <a:spcPts val="1200"/>
              </a:spcBef>
            </a:pPr>
            <a:r>
              <a:rPr lang="zh-TW" altLang="zh-TW" sz="2100" dirty="0"/>
              <a:t>半日以內且</a:t>
            </a:r>
            <a:r>
              <a:rPr lang="zh-TW" altLang="en-US" sz="2100" b="1" dirty="0">
                <a:solidFill>
                  <a:srgbClr val="FF0000"/>
                </a:solidFill>
              </a:rPr>
              <a:t>包含</a:t>
            </a:r>
            <a:r>
              <a:rPr lang="zh-TW" altLang="zh-TW" sz="2100" b="1" dirty="0">
                <a:solidFill>
                  <a:srgbClr val="FF0000"/>
                </a:solidFill>
              </a:rPr>
              <a:t>用餐時間</a:t>
            </a:r>
            <a:r>
              <a:rPr lang="en-US" altLang="zh-TW" sz="2100" b="1" dirty="0">
                <a:solidFill>
                  <a:srgbClr val="FF0000"/>
                </a:solidFill>
              </a:rPr>
              <a:t>(12</a:t>
            </a:r>
            <a:r>
              <a:rPr lang="zh-TW" altLang="en-US" sz="2100" b="1" dirty="0">
                <a:solidFill>
                  <a:srgbClr val="FF0000"/>
                </a:solidFill>
              </a:rPr>
              <a:t>時至</a:t>
            </a:r>
            <a:r>
              <a:rPr lang="en-US" altLang="zh-TW" sz="2100" b="1" dirty="0">
                <a:solidFill>
                  <a:srgbClr val="FF0000"/>
                </a:solidFill>
              </a:rPr>
              <a:t>13</a:t>
            </a:r>
            <a:r>
              <a:rPr lang="zh-TW" altLang="en-US" sz="2100" b="1" dirty="0">
                <a:solidFill>
                  <a:srgbClr val="FF0000"/>
                </a:solidFill>
              </a:rPr>
              <a:t>時</a:t>
            </a:r>
            <a:r>
              <a:rPr lang="en-US" altLang="zh-TW" sz="2100" b="1" dirty="0">
                <a:solidFill>
                  <a:srgbClr val="FF0000"/>
                </a:solidFill>
              </a:rPr>
              <a:t>)</a:t>
            </a:r>
            <a:r>
              <a:rPr lang="zh-TW" altLang="zh-TW" sz="2100" dirty="0"/>
              <a:t>：膳費</a:t>
            </a:r>
            <a:r>
              <a:rPr lang="zh-TW" altLang="en-US" sz="2100" dirty="0"/>
              <a:t>原則</a:t>
            </a:r>
            <a:r>
              <a:rPr lang="en-US" altLang="zh-TW" sz="2100" dirty="0"/>
              <a:t>120</a:t>
            </a:r>
            <a:r>
              <a:rPr lang="zh-TW" altLang="zh-TW" sz="2100" dirty="0"/>
              <a:t>元。</a:t>
            </a:r>
          </a:p>
          <a:p>
            <a:pPr lvl="1">
              <a:spcBef>
                <a:spcPts val="1200"/>
              </a:spcBef>
            </a:pPr>
            <a:r>
              <a:rPr lang="zh-TW" altLang="zh-TW" sz="2100" dirty="0"/>
              <a:t>半日</a:t>
            </a:r>
            <a:r>
              <a:rPr lang="zh-TW" altLang="zh-TW" sz="2100" b="1" dirty="0">
                <a:solidFill>
                  <a:srgbClr val="FF0000"/>
                </a:solidFill>
              </a:rPr>
              <a:t>且</a:t>
            </a:r>
            <a:r>
              <a:rPr lang="zh-TW" altLang="en-US" sz="2100" b="1" dirty="0">
                <a:solidFill>
                  <a:srgbClr val="FF0000"/>
                </a:solidFill>
              </a:rPr>
              <a:t>包含</a:t>
            </a:r>
            <a:r>
              <a:rPr lang="zh-TW" altLang="zh-TW" sz="2100" b="1" dirty="0">
                <a:solidFill>
                  <a:srgbClr val="FF0000"/>
                </a:solidFill>
              </a:rPr>
              <a:t>用餐時間</a:t>
            </a:r>
            <a:r>
              <a:rPr lang="en-US" altLang="zh-TW" sz="2100" b="1" dirty="0">
                <a:solidFill>
                  <a:srgbClr val="FF0000"/>
                </a:solidFill>
              </a:rPr>
              <a:t>(12</a:t>
            </a:r>
            <a:r>
              <a:rPr lang="zh-TW" altLang="en-US" sz="2100" b="1" dirty="0">
                <a:solidFill>
                  <a:srgbClr val="FF0000"/>
                </a:solidFill>
              </a:rPr>
              <a:t>時至</a:t>
            </a:r>
            <a:r>
              <a:rPr lang="en-US" altLang="zh-TW" sz="2100" b="1" dirty="0">
                <a:solidFill>
                  <a:srgbClr val="FF0000"/>
                </a:solidFill>
              </a:rPr>
              <a:t>13</a:t>
            </a:r>
            <a:r>
              <a:rPr lang="zh-TW" altLang="en-US" sz="2100" b="1" dirty="0">
                <a:solidFill>
                  <a:srgbClr val="FF0000"/>
                </a:solidFill>
              </a:rPr>
              <a:t>時</a:t>
            </a:r>
            <a:r>
              <a:rPr lang="en-US" altLang="zh-TW" sz="2100" b="1" dirty="0">
                <a:solidFill>
                  <a:srgbClr val="FF0000"/>
                </a:solidFill>
              </a:rPr>
              <a:t>)</a:t>
            </a:r>
            <a:r>
              <a:rPr lang="zh-TW" altLang="zh-TW" sz="2100" dirty="0"/>
              <a:t>：膳費</a:t>
            </a:r>
            <a:r>
              <a:rPr lang="zh-TW" altLang="en-US" sz="2100" dirty="0"/>
              <a:t>原則</a:t>
            </a:r>
            <a:r>
              <a:rPr lang="en-US" altLang="zh-TW" sz="2100" dirty="0"/>
              <a:t>160</a:t>
            </a:r>
            <a:r>
              <a:rPr lang="zh-TW" altLang="zh-TW" sz="2100" dirty="0"/>
              <a:t>元。</a:t>
            </a:r>
            <a:endParaRPr lang="en-US" altLang="zh-TW" sz="2100" dirty="0"/>
          </a:p>
          <a:p>
            <a:pPr lvl="1">
              <a:spcBef>
                <a:spcPts val="1200"/>
              </a:spcBef>
            </a:pPr>
            <a:r>
              <a:rPr lang="en-US" altLang="zh-TW" sz="2100" b="1" dirty="0">
                <a:solidFill>
                  <a:srgbClr val="FF0000"/>
                </a:solidFill>
              </a:rPr>
              <a:t>115</a:t>
            </a:r>
            <a:r>
              <a:rPr lang="zh-TW" altLang="en-US" sz="2100" b="1" dirty="0">
                <a:solidFill>
                  <a:srgbClr val="FF0000"/>
                </a:solidFill>
              </a:rPr>
              <a:t>年</a:t>
            </a:r>
            <a:r>
              <a:rPr lang="en-US" altLang="zh-TW" sz="2100" b="1" dirty="0">
                <a:solidFill>
                  <a:srgbClr val="FF0000"/>
                </a:solidFill>
              </a:rPr>
              <a:t>8</a:t>
            </a:r>
            <a:r>
              <a:rPr lang="zh-TW" altLang="en-US" sz="2100" b="1" dirty="0">
                <a:solidFill>
                  <a:srgbClr val="FF0000"/>
                </a:solidFill>
              </a:rPr>
              <a:t>月</a:t>
            </a:r>
            <a:r>
              <a:rPr lang="en-US" altLang="zh-TW" sz="2100" b="1" dirty="0">
                <a:solidFill>
                  <a:srgbClr val="FF0000"/>
                </a:solidFill>
              </a:rPr>
              <a:t>17</a:t>
            </a:r>
            <a:r>
              <a:rPr lang="zh-TW" altLang="en-US" sz="2100" b="1" dirty="0">
                <a:solidFill>
                  <a:srgbClr val="FF0000"/>
                </a:solidFill>
              </a:rPr>
              <a:t>日起，膳費：每人每日上限</a:t>
            </a:r>
            <a:r>
              <a:rPr lang="en-US" altLang="zh-TW" sz="2100" b="1" dirty="0">
                <a:solidFill>
                  <a:srgbClr val="FF0000"/>
                </a:solidFill>
              </a:rPr>
              <a:t>1,000 </a:t>
            </a:r>
            <a:r>
              <a:rPr lang="zh-TW" altLang="en-US" sz="2100" b="1" dirty="0">
                <a:solidFill>
                  <a:srgbClr val="FF0000"/>
                </a:solidFill>
              </a:rPr>
              <a:t>元。</a:t>
            </a:r>
            <a:endParaRPr lang="en-US" altLang="zh-TW" sz="2100" b="1" dirty="0">
              <a:solidFill>
                <a:srgbClr val="FF0000"/>
              </a:solidFill>
            </a:endParaRPr>
          </a:p>
          <a:p>
            <a:pPr lvl="1">
              <a:spcBef>
                <a:spcPts val="1200"/>
              </a:spcBef>
            </a:pPr>
            <a:r>
              <a:rPr lang="zh-TW" altLang="en-US" sz="2100" dirty="0"/>
              <a:t>委託單位另有規定者，依其規定辦理。</a:t>
            </a:r>
            <a:endParaRPr lang="en-US" altLang="zh-TW" sz="2100" dirty="0"/>
          </a:p>
        </p:txBody>
      </p:sp>
      <p:sp>
        <p:nvSpPr>
          <p:cNvPr id="3" name="標題 2">
            <a:extLst>
              <a:ext uri="{FF2B5EF4-FFF2-40B4-BE49-F238E27FC236}">
                <a16:creationId xmlns:a16="http://schemas.microsoft.com/office/drawing/2014/main" id="{2A1A9A0D-D90B-32C8-5B48-C28BBF798C2C}"/>
              </a:ext>
            </a:extLst>
          </p:cNvPr>
          <p:cNvSpPr>
            <a:spLocks noGrp="1"/>
          </p:cNvSpPr>
          <p:nvPr>
            <p:ph type="title"/>
          </p:nvPr>
        </p:nvSpPr>
        <p:spPr>
          <a:xfrm>
            <a:off x="879231" y="272562"/>
            <a:ext cx="9896425" cy="684254"/>
          </a:xfrm>
        </p:spPr>
        <p:txBody>
          <a:bodyPr/>
          <a:lstStyle/>
          <a:p>
            <a:r>
              <a:rPr lang="zh-TW" altLang="en-US" dirty="0"/>
              <a:t>餐費</a:t>
            </a:r>
          </a:p>
        </p:txBody>
      </p:sp>
      <p:sp>
        <p:nvSpPr>
          <p:cNvPr id="5" name="投影片編號版面配置區 4">
            <a:extLst>
              <a:ext uri="{FF2B5EF4-FFF2-40B4-BE49-F238E27FC236}">
                <a16:creationId xmlns:a16="http://schemas.microsoft.com/office/drawing/2014/main" id="{2EB50783-B001-1990-8A63-D61F50CBED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61267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955A-9386-7111-1A9C-E403DCCD9166}"/>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68D095BE-CC1D-DCE2-D5EB-BD7DED55A94F}"/>
              </a:ext>
            </a:extLst>
          </p:cNvPr>
          <p:cNvSpPr>
            <a:spLocks noGrp="1"/>
          </p:cNvSpPr>
          <p:nvPr>
            <p:ph type="title"/>
          </p:nvPr>
        </p:nvSpPr>
        <p:spPr>
          <a:xfrm>
            <a:off x="879231" y="272562"/>
            <a:ext cx="9896425" cy="684254"/>
          </a:xfrm>
        </p:spPr>
        <p:txBody>
          <a:bodyPr/>
          <a:lstStyle/>
          <a:p>
            <a:r>
              <a:rPr lang="zh-TW" altLang="en-US" dirty="0"/>
              <a:t>學會年費或入會費、會議註冊費</a:t>
            </a:r>
          </a:p>
        </p:txBody>
      </p:sp>
      <p:sp>
        <p:nvSpPr>
          <p:cNvPr id="5" name="投影片編號版面配置區 4">
            <a:extLst>
              <a:ext uri="{FF2B5EF4-FFF2-40B4-BE49-F238E27FC236}">
                <a16:creationId xmlns:a16="http://schemas.microsoft.com/office/drawing/2014/main" id="{195F1E92-2D5E-DE2F-A9BB-2CD6DE1C4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graphicFrame>
        <p:nvGraphicFramePr>
          <p:cNvPr id="2" name="內容版面配置區 6">
            <a:extLst>
              <a:ext uri="{FF2B5EF4-FFF2-40B4-BE49-F238E27FC236}">
                <a16:creationId xmlns:a16="http://schemas.microsoft.com/office/drawing/2014/main" id="{10FC8035-56E5-69C7-21DA-D68EB50F12E1}"/>
              </a:ext>
            </a:extLst>
          </p:cNvPr>
          <p:cNvGraphicFramePr>
            <a:graphicFrameLocks noGrp="1"/>
          </p:cNvGraphicFramePr>
          <p:nvPr>
            <p:ph idx="1"/>
            <p:extLst>
              <p:ext uri="{D42A27DB-BD31-4B8C-83A1-F6EECF244321}">
                <p14:modId xmlns:p14="http://schemas.microsoft.com/office/powerpoint/2010/main" val="2052895690"/>
              </p:ext>
            </p:extLst>
          </p:nvPr>
        </p:nvGraphicFramePr>
        <p:xfrm>
          <a:off x="1084912" y="1203461"/>
          <a:ext cx="10022177" cy="3073062"/>
        </p:xfrm>
        <a:graphic>
          <a:graphicData uri="http://schemas.openxmlformats.org/drawingml/2006/table">
            <a:tbl>
              <a:tblPr firstRow="1" bandRow="1">
                <a:tableStyleId>{5C22544A-7EE6-4342-B048-85BDC9FD1C3A}</a:tableStyleId>
              </a:tblPr>
              <a:tblGrid>
                <a:gridCol w="2281714">
                  <a:extLst>
                    <a:ext uri="{9D8B030D-6E8A-4147-A177-3AD203B41FA5}">
                      <a16:colId xmlns:a16="http://schemas.microsoft.com/office/drawing/2014/main" val="20000"/>
                    </a:ext>
                  </a:extLst>
                </a:gridCol>
                <a:gridCol w="2391999">
                  <a:extLst>
                    <a:ext uri="{9D8B030D-6E8A-4147-A177-3AD203B41FA5}">
                      <a16:colId xmlns:a16="http://schemas.microsoft.com/office/drawing/2014/main" val="20001"/>
                    </a:ext>
                  </a:extLst>
                </a:gridCol>
                <a:gridCol w="2610706">
                  <a:extLst>
                    <a:ext uri="{9D8B030D-6E8A-4147-A177-3AD203B41FA5}">
                      <a16:colId xmlns:a16="http://schemas.microsoft.com/office/drawing/2014/main" val="20002"/>
                    </a:ext>
                  </a:extLst>
                </a:gridCol>
                <a:gridCol w="2737758">
                  <a:extLst>
                    <a:ext uri="{9D8B030D-6E8A-4147-A177-3AD203B41FA5}">
                      <a16:colId xmlns:a16="http://schemas.microsoft.com/office/drawing/2014/main" val="20003"/>
                    </a:ext>
                  </a:extLst>
                </a:gridCol>
              </a:tblGrid>
              <a:tr h="1073574">
                <a:tc>
                  <a:txBody>
                    <a:bodyPr/>
                    <a:lstStyle/>
                    <a:p>
                      <a:pPr algn="ctr"/>
                      <a:r>
                        <a:rPr lang="zh-TW" altLang="en-US" sz="2400" dirty="0">
                          <a:solidFill>
                            <a:schemeClr val="tx1"/>
                          </a:solidFill>
                          <a:latin typeface="微軟正黑體" pitchFamily="34" charset="-120"/>
                          <a:ea typeface="微軟正黑體" pitchFamily="34" charset="-120"/>
                        </a:rPr>
                        <a:t>項目</a:t>
                      </a:r>
                      <a:endParaRPr lang="zh-TW" altLang="en-US" sz="2400" dirty="0">
                        <a:solidFill>
                          <a:schemeClr val="tx1"/>
                        </a:solidFill>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sz="2400" u="sng" kern="1200" baseline="0" dirty="0">
                          <a:solidFill>
                            <a:schemeClr val="tx1"/>
                          </a:solidFill>
                          <a:latin typeface="微軟正黑體" pitchFamily="34" charset="-120"/>
                          <a:ea typeface="微軟正黑體" pitchFamily="34" charset="-120"/>
                        </a:rPr>
                        <a:t>國內</a:t>
                      </a:r>
                      <a:r>
                        <a:rPr lang="zh-TW" altLang="en-US" sz="2400" u="sng" kern="1200" baseline="0" dirty="0">
                          <a:solidFill>
                            <a:schemeClr val="tx1"/>
                          </a:solidFill>
                          <a:latin typeface="微軟正黑體" pitchFamily="34" charset="-120"/>
                          <a:ea typeface="+mn-ea"/>
                        </a:rPr>
                        <a:t>研討會</a:t>
                      </a:r>
                      <a:endParaRPr lang="en-US" altLang="zh-TW" sz="2400" u="sng" kern="1200" baseline="0" dirty="0">
                        <a:solidFill>
                          <a:schemeClr val="tx1"/>
                        </a:solidFill>
                        <a:latin typeface="微軟正黑體" pitchFamily="34" charset="-120"/>
                        <a:ea typeface="微軟正黑體" pitchFamily="34" charset="-120"/>
                      </a:endParaRPr>
                    </a:p>
                    <a:p>
                      <a:pPr algn="ctr">
                        <a:spcBef>
                          <a:spcPts val="600"/>
                        </a:spcBef>
                      </a:pPr>
                      <a:r>
                        <a:rPr lang="zh-TW" altLang="en-US" sz="2200" kern="1200" baseline="0" dirty="0">
                          <a:solidFill>
                            <a:schemeClr val="tx1"/>
                          </a:solidFill>
                          <a:latin typeface="微軟正黑體" pitchFamily="34" charset="-120"/>
                          <a:ea typeface="微軟正黑體" pitchFamily="34" charset="-120"/>
                        </a:rPr>
                        <a:t>報名費、註冊費</a:t>
                      </a:r>
                      <a:endParaRPr lang="zh-TW" altLang="en-US" sz="2200" dirty="0">
                        <a:solidFill>
                          <a:schemeClr val="tx1"/>
                        </a:solidFill>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algn="ctr" defTabSz="914400" rtl="0" eaLnBrk="1" latinLnBrk="0" hangingPunct="1">
                        <a:spcBef>
                          <a:spcPts val="600"/>
                        </a:spcBef>
                      </a:pPr>
                      <a:r>
                        <a:rPr lang="zh-TW" altLang="en-US" sz="2400" b="1" u="sng" kern="1200" baseline="0" dirty="0">
                          <a:solidFill>
                            <a:schemeClr val="tx1"/>
                          </a:solidFill>
                          <a:latin typeface="微軟正黑體" pitchFamily="34" charset="-120"/>
                          <a:ea typeface="微軟正黑體" pitchFamily="34" charset="-120"/>
                          <a:cs typeface="+mn-cs"/>
                        </a:rPr>
                        <a:t>國內或國外</a:t>
                      </a:r>
                      <a:endParaRPr lang="en-US" altLang="zh-TW" sz="2400" b="1" u="sng" kern="1200" baseline="0" dirty="0">
                        <a:solidFill>
                          <a:schemeClr val="tx1"/>
                        </a:solidFill>
                        <a:latin typeface="微軟正黑體" pitchFamily="34" charset="-120"/>
                        <a:ea typeface="微軟正黑體" pitchFamily="34" charset="-120"/>
                        <a:cs typeface="+mn-cs"/>
                      </a:endParaRPr>
                    </a:p>
                    <a:p>
                      <a:pPr algn="ctr">
                        <a:spcBef>
                          <a:spcPts val="600"/>
                        </a:spcBef>
                      </a:pPr>
                      <a:r>
                        <a:rPr lang="zh-TW" altLang="en-US" sz="2200" kern="1200" baseline="0" dirty="0">
                          <a:solidFill>
                            <a:schemeClr val="tx1"/>
                          </a:solidFill>
                          <a:latin typeface="微軟正黑體" pitchFamily="34" charset="-120"/>
                          <a:ea typeface="+mn-ea"/>
                        </a:rPr>
                        <a:t>學會年費、入會費</a:t>
                      </a:r>
                      <a:endParaRPr lang="zh-TW" altLang="en-US" sz="2200" dirty="0">
                        <a:solidFill>
                          <a:schemeClr val="tx1"/>
                        </a:solidFill>
                        <a:latin typeface="微軟正黑體" pitchFamily="34" charset="-120"/>
                        <a:ea typeface="+mn-ea"/>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u="sng" kern="1200" baseline="0" dirty="0">
                          <a:solidFill>
                            <a:schemeClr val="tx1"/>
                          </a:solidFill>
                          <a:latin typeface="微軟正黑體" pitchFamily="34" charset="-120"/>
                          <a:ea typeface="微軟正黑體" pitchFamily="34" charset="-120"/>
                        </a:rPr>
                        <a:t>國外</a:t>
                      </a:r>
                      <a:r>
                        <a:rPr lang="zh-TW" altLang="en-US" sz="2400" u="sng" kern="1200" baseline="0" dirty="0">
                          <a:solidFill>
                            <a:schemeClr val="tx1"/>
                          </a:solidFill>
                          <a:latin typeface="微軟正黑體" pitchFamily="34" charset="-120"/>
                          <a:ea typeface="+mn-ea"/>
                        </a:rPr>
                        <a:t>研討會</a:t>
                      </a:r>
                      <a:endParaRPr lang="en-US" altLang="zh-TW" sz="2400" u="sng" kern="1200" baseline="0" dirty="0">
                        <a:solidFill>
                          <a:schemeClr val="tx1"/>
                        </a:solidFill>
                        <a:latin typeface="微軟正黑體" pitchFamily="34" charset="-120"/>
                        <a:ea typeface="微軟正黑體" pitchFamily="34" charset="-120"/>
                      </a:endParaRPr>
                    </a:p>
                    <a:p>
                      <a:pPr marL="0" marR="0" indent="0" algn="ctr" defTabSz="914400" rtl="0" eaLnBrk="1" fontAlgn="auto" latinLnBrk="0" hangingPunct="1">
                        <a:lnSpc>
                          <a:spcPct val="100000"/>
                        </a:lnSpc>
                        <a:spcBef>
                          <a:spcPts val="600"/>
                        </a:spcBef>
                        <a:spcAft>
                          <a:spcPts val="0"/>
                        </a:spcAft>
                        <a:buClrTx/>
                        <a:buSzTx/>
                        <a:buFontTx/>
                        <a:buNone/>
                        <a:tabLst/>
                        <a:defRPr/>
                      </a:pPr>
                      <a:r>
                        <a:rPr lang="zh-TW" altLang="en-US" sz="2200" b="1" kern="1200" baseline="0" dirty="0">
                          <a:solidFill>
                            <a:schemeClr val="tx1"/>
                          </a:solidFill>
                          <a:latin typeface="微軟正黑體" pitchFamily="34" charset="-120"/>
                          <a:ea typeface="微軟正黑體" pitchFamily="34" charset="-120"/>
                          <a:cs typeface="+mn-cs"/>
                        </a:rPr>
                        <a:t>報名費、註冊費</a:t>
                      </a:r>
                      <a:endParaRPr lang="en-US" altLang="zh-TW" sz="2200" b="1" kern="1200" baseline="0" dirty="0">
                        <a:solidFill>
                          <a:schemeClr val="tx1"/>
                        </a:solidFill>
                        <a:latin typeface="微軟正黑體" pitchFamily="34" charset="-120"/>
                        <a:ea typeface="微軟正黑體" pitchFamily="34" charset="-120"/>
                        <a:cs typeface="+mn-cs"/>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0"/>
                  </a:ext>
                </a:extLst>
              </a:tr>
              <a:tr h="999744">
                <a:tc>
                  <a:txBody>
                    <a:bodyPr/>
                    <a:lstStyle/>
                    <a:p>
                      <a:pPr algn="ctr"/>
                      <a:r>
                        <a:rPr lang="en-US" altLang="zh-TW" sz="2400" dirty="0">
                          <a:latin typeface="微軟正黑體" pitchFamily="34" charset="-120"/>
                          <a:ea typeface="微軟正黑體" pitchFamily="34" charset="-120"/>
                        </a:rPr>
                        <a:t>A.</a:t>
                      </a:r>
                      <a:r>
                        <a:rPr lang="zh-TW" altLang="en-US" sz="2400" dirty="0">
                          <a:latin typeface="微軟正黑體" pitchFamily="34" charset="-120"/>
                          <a:ea typeface="微軟正黑體" pitchFamily="34" charset="-120"/>
                        </a:rPr>
                        <a:t>預算項目</a:t>
                      </a:r>
                      <a:endParaRPr lang="en-US" altLang="zh-TW" sz="2400" dirty="0">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2">
                  <a:txBody>
                    <a:bodyPr/>
                    <a:lstStyle/>
                    <a:p>
                      <a:pPr algn="ctr"/>
                      <a:r>
                        <a:rPr lang="zh-TW" altLang="en-US" sz="2400" b="1" dirty="0">
                          <a:solidFill>
                            <a:srgbClr val="0033CC"/>
                          </a:solidFill>
                          <a:latin typeface="微軟正黑體" pitchFamily="34" charset="-120"/>
                          <a:ea typeface="微軟正黑體" pitchFamily="34" charset="-120"/>
                        </a:rPr>
                        <a:t>業務費</a:t>
                      </a:r>
                      <a:endParaRPr lang="zh-TW" altLang="en-US" sz="2400" b="1" dirty="0">
                        <a:solidFill>
                          <a:srgbClr val="0033CC"/>
                        </a:solidFill>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pPr algn="ctr"/>
                      <a:endParaRPr lang="zh-TW" altLang="en-US" sz="2800" dirty="0">
                        <a:latin typeface="微軟正黑體" pitchFamily="34" charset="-120"/>
                        <a:ea typeface="微軟正黑體" pitchFamily="34" charset="-120"/>
                        <a:cs typeface="Times New Roman" pitchFamily="18" charset="0"/>
                      </a:endParaRPr>
                    </a:p>
                  </a:txBody>
                  <a:tcPr marL="92692" marR="92692" anchor="ctr"/>
                </a:tc>
                <a:tc>
                  <a:txBody>
                    <a:bodyPr/>
                    <a:lstStyle/>
                    <a:p>
                      <a:pPr algn="ctr"/>
                      <a:r>
                        <a:rPr lang="zh-TW" altLang="en-US" sz="2400" b="1" dirty="0">
                          <a:solidFill>
                            <a:srgbClr val="FF0000"/>
                          </a:solidFill>
                          <a:latin typeface="微軟正黑體" pitchFamily="34" charset="-120"/>
                          <a:ea typeface="微軟正黑體" pitchFamily="34" charset="-120"/>
                        </a:rPr>
                        <a:t>國外差旅費</a:t>
                      </a:r>
                      <a:endParaRPr lang="zh-TW" altLang="en-US" sz="2400" b="1" dirty="0">
                        <a:solidFill>
                          <a:srgbClr val="FF0000"/>
                        </a:solidFill>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999744">
                <a:tc>
                  <a:txBody>
                    <a:bodyPr/>
                    <a:lstStyle/>
                    <a:p>
                      <a:pPr algn="ctr"/>
                      <a:r>
                        <a:rPr lang="en-US" altLang="zh-TW" sz="2400" dirty="0">
                          <a:latin typeface="微軟正黑體" pitchFamily="34" charset="-120"/>
                          <a:ea typeface="微軟正黑體" pitchFamily="34" charset="-120"/>
                          <a:cs typeface="Times New Roman" pitchFamily="18" charset="0"/>
                        </a:rPr>
                        <a:t>B.</a:t>
                      </a:r>
                      <a:r>
                        <a:rPr lang="zh-TW" altLang="en-US" sz="2400" dirty="0">
                          <a:latin typeface="微軟正黑體" pitchFamily="34" charset="-120"/>
                          <a:ea typeface="微軟正黑體" pitchFamily="34" charset="-120"/>
                          <a:cs typeface="Times New Roman" pitchFamily="18" charset="0"/>
                        </a:rPr>
                        <a:t>經費報支方式</a:t>
                      </a:r>
                      <a:endParaRPr lang="en-US" altLang="zh-TW" sz="2400" dirty="0">
                        <a:latin typeface="微軟正黑體" pitchFamily="34" charset="-120"/>
                        <a:ea typeface="微軟正黑體" pitchFamily="34" charset="-120"/>
                        <a:cs typeface="Times New Roman" pitchFamily="18" charset="0"/>
                      </a:endParaRP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2">
                  <a:txBody>
                    <a:bodyPr/>
                    <a:lstStyle/>
                    <a:p>
                      <a:pPr algn="ctr"/>
                      <a:r>
                        <a:rPr lang="zh-TW" altLang="en-US" sz="2400" b="1" dirty="0">
                          <a:solidFill>
                            <a:srgbClr val="0033CC"/>
                          </a:solidFill>
                          <a:latin typeface="微軟正黑體" pitchFamily="34" charset="-120"/>
                          <a:ea typeface="微軟正黑體" pitchFamily="34" charset="-120"/>
                          <a:cs typeface="Times New Roman" pitchFamily="18" charset="0"/>
                        </a:rPr>
                        <a:t>另行報支</a:t>
                      </a: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pPr algn="ctr"/>
                      <a:endParaRPr lang="zh-TW" altLang="en-US" sz="2800" dirty="0">
                        <a:latin typeface="微軟正黑體" pitchFamily="34" charset="-120"/>
                        <a:ea typeface="微軟正黑體" pitchFamily="34" charset="-120"/>
                        <a:cs typeface="Times New Roman" pitchFamily="18" charset="0"/>
                      </a:endParaRPr>
                    </a:p>
                  </a:txBody>
                  <a:tcPr marL="92692" marR="92692" anchor="ctr"/>
                </a:tc>
                <a:tc>
                  <a:txBody>
                    <a:bodyPr/>
                    <a:lstStyle/>
                    <a:p>
                      <a:pPr algn="l"/>
                      <a:r>
                        <a:rPr lang="zh-TW" altLang="en-US" sz="2400" b="1" dirty="0">
                          <a:solidFill>
                            <a:srgbClr val="FF0000"/>
                          </a:solidFill>
                          <a:latin typeface="微軟正黑體" pitchFamily="34" charset="-120"/>
                          <a:ea typeface="微軟正黑體" pitchFamily="34" charset="-120"/>
                          <a:cs typeface="Times New Roman" pitchFamily="18" charset="0"/>
                        </a:rPr>
                        <a:t>併國外出差旅費報告表辦理</a:t>
                      </a:r>
                    </a:p>
                  </a:txBody>
                  <a:tcPr marL="92692" marR="92692"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9" name="矩形 8">
            <a:extLst>
              <a:ext uri="{FF2B5EF4-FFF2-40B4-BE49-F238E27FC236}">
                <a16:creationId xmlns:a16="http://schemas.microsoft.com/office/drawing/2014/main" id="{A26AA203-694B-A39E-6FD5-82FC0827E060}"/>
              </a:ext>
            </a:extLst>
          </p:cNvPr>
          <p:cNvSpPr/>
          <p:nvPr/>
        </p:nvSpPr>
        <p:spPr>
          <a:xfrm>
            <a:off x="2244735" y="4422453"/>
            <a:ext cx="4991334" cy="4154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100" b="1" i="0" u="sng" strike="noStrike" kern="1200" cap="none" spc="0" normalizeH="0" baseline="0" noProof="0" dirty="0">
                <a:ln>
                  <a:noFill/>
                </a:ln>
                <a:solidFill>
                  <a:srgbClr val="0000FF"/>
                </a:solidFill>
                <a:effectLst/>
                <a:uLnTx/>
                <a:uFillTx/>
                <a:latin typeface="Calibri"/>
                <a:ea typeface="微軟正黑體" panose="020B0604030504040204" pitchFamily="34" charset="-120"/>
                <a:cs typeface="+mn-cs"/>
                <a:sym typeface="Wingdings 3" panose="05040102010807070707" pitchFamily="18" charset="2"/>
              </a:rPr>
              <a:t>若為國外憑證，請加註中文名稱。</a:t>
            </a:r>
            <a:endParaRPr kumimoji="0" lang="zh-TW" altLang="en-US" sz="2100" b="0" i="0" u="none" strike="noStrike" kern="1200" cap="none" spc="0" normalizeH="0" baseline="0" noProof="0" dirty="0">
              <a:ln>
                <a:noFill/>
              </a:ln>
              <a:solidFill>
                <a:prstClr val="white"/>
              </a:solidFill>
              <a:effectLst/>
              <a:uLnTx/>
              <a:uFillTx/>
              <a:latin typeface="Calibri"/>
              <a:ea typeface="微軟正黑體" panose="020B0604030504040204" pitchFamily="34" charset="-120"/>
              <a:cs typeface="+mn-cs"/>
            </a:endParaRPr>
          </a:p>
        </p:txBody>
      </p:sp>
      <p:sp>
        <p:nvSpPr>
          <p:cNvPr id="13" name="文字方塊 12">
            <a:extLst>
              <a:ext uri="{FF2B5EF4-FFF2-40B4-BE49-F238E27FC236}">
                <a16:creationId xmlns:a16="http://schemas.microsoft.com/office/drawing/2014/main" id="{107B83C4-8F05-E8EF-5EB5-D2257B8BACA4}"/>
              </a:ext>
            </a:extLst>
          </p:cNvPr>
          <p:cNvSpPr txBox="1"/>
          <p:nvPr/>
        </p:nvSpPr>
        <p:spPr>
          <a:xfrm>
            <a:off x="2244735" y="4950056"/>
            <a:ext cx="9131787" cy="415498"/>
          </a:xfrm>
          <a:prstGeom prst="rect">
            <a:avLst/>
          </a:prstGeom>
          <a:noFill/>
        </p:spPr>
        <p:txBody>
          <a:bodyPr wrap="square" rtlCol="0">
            <a:spAutoFit/>
          </a:bodyPr>
          <a:lstStyle/>
          <a:p>
            <a:r>
              <a:rPr lang="zh-TW" altLang="en-US" sz="2100" b="1" u="sng" dirty="0">
                <a:solidFill>
                  <a:srgbClr val="0000FF"/>
                </a:solidFill>
              </a:rPr>
              <a:t>除國內學會年費及會費不用認列所得外，其餘費用應入</a:t>
            </a:r>
            <a:r>
              <a:rPr lang="en-US" altLang="zh-TW" sz="2100" b="1" u="sng" dirty="0">
                <a:solidFill>
                  <a:srgbClr val="0000FF"/>
                </a:solidFill>
              </a:rPr>
              <a:t>92</a:t>
            </a:r>
            <a:r>
              <a:rPr lang="zh-TW" altLang="en-US" sz="2100" b="1" u="sng" dirty="0">
                <a:solidFill>
                  <a:srgbClr val="0000FF"/>
                </a:solidFill>
              </a:rPr>
              <a:t>其他所得。</a:t>
            </a:r>
          </a:p>
        </p:txBody>
      </p:sp>
      <p:pic>
        <p:nvPicPr>
          <p:cNvPr id="15" name="圖片 14">
            <a:extLst>
              <a:ext uri="{FF2B5EF4-FFF2-40B4-BE49-F238E27FC236}">
                <a16:creationId xmlns:a16="http://schemas.microsoft.com/office/drawing/2014/main" id="{BF0759FE-2401-FCC1-567E-D4DE64A0C79C}"/>
              </a:ext>
            </a:extLst>
          </p:cNvPr>
          <p:cNvPicPr>
            <a:picLocks noChangeAspect="1"/>
          </p:cNvPicPr>
          <p:nvPr/>
        </p:nvPicPr>
        <p:blipFill>
          <a:blip r:embed="rId2" cstate="print"/>
          <a:stretch>
            <a:fillRect/>
          </a:stretch>
        </p:blipFill>
        <p:spPr>
          <a:xfrm>
            <a:off x="1842067" y="4388628"/>
            <a:ext cx="402668" cy="377902"/>
          </a:xfrm>
          <a:prstGeom prst="rect">
            <a:avLst/>
          </a:prstGeom>
        </p:spPr>
      </p:pic>
      <p:pic>
        <p:nvPicPr>
          <p:cNvPr id="17" name="圖片 16">
            <a:extLst>
              <a:ext uri="{FF2B5EF4-FFF2-40B4-BE49-F238E27FC236}">
                <a16:creationId xmlns:a16="http://schemas.microsoft.com/office/drawing/2014/main" id="{7AA155C1-F1C8-98CC-45FB-2CFEB3BA4EC4}"/>
              </a:ext>
            </a:extLst>
          </p:cNvPr>
          <p:cNvPicPr>
            <a:picLocks noChangeAspect="1"/>
          </p:cNvPicPr>
          <p:nvPr/>
        </p:nvPicPr>
        <p:blipFill>
          <a:blip r:embed="rId2" cstate="print"/>
          <a:stretch>
            <a:fillRect/>
          </a:stretch>
        </p:blipFill>
        <p:spPr>
          <a:xfrm>
            <a:off x="1842067" y="4950056"/>
            <a:ext cx="402668" cy="377902"/>
          </a:xfrm>
          <a:prstGeom prst="rect">
            <a:avLst/>
          </a:prstGeom>
        </p:spPr>
      </p:pic>
    </p:spTree>
    <p:extLst>
      <p:ext uri="{BB962C8B-B14F-4D97-AF65-F5344CB8AC3E}">
        <p14:creationId xmlns:p14="http://schemas.microsoft.com/office/powerpoint/2010/main" val="5009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8795A-67AE-246D-707C-56D4B5A5F9F6}"/>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EEE9579D-45BB-ACF4-DCBF-DD55A4CDB8AF}"/>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請購單</a:t>
            </a:r>
            <a:endParaRPr lang="en-US" altLang="zh-TW" sz="2100" dirty="0"/>
          </a:p>
          <a:p>
            <a:pPr lvl="1">
              <a:spcBef>
                <a:spcPts val="1200"/>
              </a:spcBef>
            </a:pPr>
            <a:r>
              <a:rPr lang="zh-TW" altLang="zh-TW" sz="2100" dirty="0"/>
              <a:t>財產保管單</a:t>
            </a:r>
            <a:r>
              <a:rPr lang="en-US" altLang="zh-TW" sz="2100" b="1" dirty="0">
                <a:solidFill>
                  <a:srgbClr val="FF0000"/>
                </a:solidFill>
              </a:rPr>
              <a:t>(</a:t>
            </a:r>
            <a:r>
              <a:rPr lang="zh-TW" altLang="zh-TW" sz="2100" b="1" dirty="0">
                <a:solidFill>
                  <a:srgbClr val="FF0000"/>
                </a:solidFill>
              </a:rPr>
              <a:t>單價</a:t>
            </a:r>
            <a:r>
              <a:rPr lang="en-US" altLang="zh-TW" sz="2100" b="1" dirty="0">
                <a:solidFill>
                  <a:srgbClr val="FF0000"/>
                </a:solidFill>
              </a:rPr>
              <a:t>1</a:t>
            </a:r>
            <a:r>
              <a:rPr lang="zh-TW" altLang="zh-TW" sz="2100" b="1" dirty="0">
                <a:solidFill>
                  <a:srgbClr val="FF0000"/>
                </a:solidFill>
              </a:rPr>
              <a:t>萬元以上之設備</a:t>
            </a:r>
            <a:r>
              <a:rPr lang="zh-TW" altLang="en-US" sz="2100" b="1" dirty="0">
                <a:solidFill>
                  <a:srgbClr val="FF0000"/>
                </a:solidFill>
              </a:rPr>
              <a:t>、</a:t>
            </a:r>
            <a:r>
              <a:rPr lang="zh-TW" altLang="zh-TW" sz="2100" b="1" dirty="0">
                <a:solidFill>
                  <a:srgbClr val="FF0000"/>
                </a:solidFill>
              </a:rPr>
              <a:t>電腦軟體</a:t>
            </a:r>
            <a:r>
              <a:rPr lang="zh-TW" altLang="en-US" sz="2100" b="1" dirty="0">
                <a:solidFill>
                  <a:srgbClr val="FF0000"/>
                </a:solidFill>
              </a:rPr>
              <a:t>等</a:t>
            </a:r>
            <a:r>
              <a:rPr lang="zh-TW" altLang="zh-TW" sz="2100" b="1" dirty="0">
                <a:solidFill>
                  <a:srgbClr val="FF0000"/>
                </a:solidFill>
              </a:rPr>
              <a:t>之非消耗品</a:t>
            </a:r>
            <a:r>
              <a:rPr lang="en-US" altLang="zh-TW" sz="2100" b="1" dirty="0">
                <a:solidFill>
                  <a:srgbClr val="FF0000"/>
                </a:solidFill>
              </a:rPr>
              <a:t>)</a:t>
            </a:r>
          </a:p>
          <a:p>
            <a:pPr lvl="1">
              <a:spcBef>
                <a:spcPts val="1200"/>
              </a:spcBef>
            </a:pPr>
            <a:r>
              <a:rPr lang="zh-TW" altLang="zh-TW" sz="2100" dirty="0"/>
              <a:t>物品保管單</a:t>
            </a:r>
            <a:r>
              <a:rPr lang="en-US" altLang="zh-TW" sz="2100" b="1" dirty="0">
                <a:solidFill>
                  <a:srgbClr val="FF0000"/>
                </a:solidFill>
              </a:rPr>
              <a:t>(</a:t>
            </a:r>
            <a:r>
              <a:rPr lang="zh-TW" altLang="zh-TW" sz="2100" b="1" dirty="0">
                <a:solidFill>
                  <a:srgbClr val="FF0000"/>
                </a:solidFill>
              </a:rPr>
              <a:t>單價</a:t>
            </a:r>
            <a:r>
              <a:rPr lang="en-US" altLang="zh-TW" sz="2100" b="1" dirty="0">
                <a:solidFill>
                  <a:srgbClr val="FF0000"/>
                </a:solidFill>
              </a:rPr>
              <a:t>2,000</a:t>
            </a:r>
            <a:r>
              <a:rPr lang="zh-TW" altLang="zh-TW" sz="2100" b="1" dirty="0">
                <a:solidFill>
                  <a:srgbClr val="FF0000"/>
                </a:solidFill>
              </a:rPr>
              <a:t>元</a:t>
            </a:r>
            <a:r>
              <a:rPr lang="zh-TW" altLang="en-US" sz="2100" b="1" dirty="0">
                <a:solidFill>
                  <a:srgbClr val="FF0000"/>
                </a:solidFill>
              </a:rPr>
              <a:t>至</a:t>
            </a:r>
            <a:r>
              <a:rPr lang="en-US" altLang="zh-TW" sz="2100" b="1" dirty="0">
                <a:solidFill>
                  <a:srgbClr val="FF0000"/>
                </a:solidFill>
              </a:rPr>
              <a:t>9,999</a:t>
            </a:r>
            <a:r>
              <a:rPr lang="zh-TW" altLang="zh-TW" sz="2100" b="1" dirty="0">
                <a:solidFill>
                  <a:srgbClr val="FF0000"/>
                </a:solidFill>
              </a:rPr>
              <a:t>元之非消耗品</a:t>
            </a:r>
            <a:r>
              <a:rPr lang="en-US" altLang="zh-TW" sz="2100" b="1" dirty="0">
                <a:solidFill>
                  <a:srgbClr val="FF0000"/>
                </a:solidFill>
              </a:rPr>
              <a:t>)</a:t>
            </a:r>
          </a:p>
          <a:p>
            <a:pPr lvl="1">
              <a:spcBef>
                <a:spcPts val="1200"/>
              </a:spcBef>
            </a:pPr>
            <a:r>
              <a:rPr lang="zh-TW" altLang="zh-TW" sz="2100" dirty="0"/>
              <a:t>財產分類逕洽</a:t>
            </a:r>
            <a:r>
              <a:rPr lang="zh-TW" altLang="zh-TW" sz="2100" b="1" dirty="0">
                <a:solidFill>
                  <a:srgbClr val="FF0000"/>
                </a:solidFill>
              </a:rPr>
              <a:t>資產組</a:t>
            </a:r>
            <a:endParaRPr lang="en-US" altLang="zh-TW" sz="2100" b="1" dirty="0">
              <a:solidFill>
                <a:srgbClr val="FF0000"/>
              </a:solidFill>
            </a:endParaRPr>
          </a:p>
          <a:p>
            <a:pPr marL="274320" lvl="1">
              <a:spcBef>
                <a:spcPts val="1800"/>
              </a:spcBef>
            </a:pPr>
            <a:r>
              <a:rPr lang="zh-TW" altLang="en-US" sz="2600" b="1" dirty="0"/>
              <a:t>重點說明：</a:t>
            </a:r>
            <a:endParaRPr lang="en-US" altLang="zh-TW" sz="2600" b="1" dirty="0"/>
          </a:p>
          <a:p>
            <a:pPr lvl="1">
              <a:spcBef>
                <a:spcPts val="1200"/>
              </a:spcBef>
            </a:pPr>
            <a:r>
              <a:rPr lang="zh-TW" altLang="zh-TW" sz="2100" dirty="0"/>
              <a:t>採購</a:t>
            </a:r>
            <a:r>
              <a:rPr lang="zh-TW" altLang="zh-TW" sz="2100" b="1" dirty="0">
                <a:solidFill>
                  <a:srgbClr val="FF0000"/>
                </a:solidFill>
              </a:rPr>
              <a:t>電腦相關軟硬體</a:t>
            </a:r>
            <a:r>
              <a:rPr lang="en-US" altLang="zh-TW" sz="2100" dirty="0"/>
              <a:t>(</a:t>
            </a:r>
            <a:r>
              <a:rPr lang="zh-TW" altLang="zh-TW" sz="2100" dirty="0"/>
              <a:t>電腦、螢幕</a:t>
            </a:r>
            <a:r>
              <a:rPr lang="en-US" altLang="zh-TW" sz="2100" dirty="0"/>
              <a:t>…</a:t>
            </a:r>
            <a:r>
              <a:rPr lang="zh-TW" altLang="zh-TW" sz="2100" dirty="0"/>
              <a:t>等</a:t>
            </a:r>
            <a:r>
              <a:rPr lang="en-US" altLang="zh-TW" sz="2100" dirty="0"/>
              <a:t>)</a:t>
            </a:r>
            <a:r>
              <a:rPr lang="zh-TW" altLang="zh-TW" sz="2100" dirty="0"/>
              <a:t>不含耗材、零件，</a:t>
            </a:r>
            <a:r>
              <a:rPr lang="zh-TW" altLang="en-US" sz="2100" b="1" dirty="0">
                <a:solidFill>
                  <a:srgbClr val="FF0000"/>
                </a:solidFill>
              </a:rPr>
              <a:t>估價金額達新臺幣</a:t>
            </a:r>
            <a:r>
              <a:rPr lang="en-US" altLang="zh-TW" sz="2100" b="1" dirty="0">
                <a:solidFill>
                  <a:srgbClr val="FF0000"/>
                </a:solidFill>
              </a:rPr>
              <a:t>1</a:t>
            </a:r>
            <a:r>
              <a:rPr lang="zh-TW" altLang="en-US" sz="2100" b="1" dirty="0">
                <a:solidFill>
                  <a:srgbClr val="FF0000"/>
                </a:solidFill>
              </a:rPr>
              <a:t>萬元以上</a:t>
            </a:r>
            <a:r>
              <a:rPr lang="zh-TW" altLang="zh-TW" sz="2100" dirty="0"/>
              <a:t>，應先辦理請購</a:t>
            </a:r>
            <a:r>
              <a:rPr lang="zh-TW" altLang="en-US" sz="2100" dirty="0"/>
              <a:t>並</a:t>
            </a:r>
            <a:r>
              <a:rPr lang="zh-TW" altLang="zh-TW" sz="2100" dirty="0"/>
              <a:t>會簽</a:t>
            </a:r>
            <a:r>
              <a:rPr lang="zh-TW" altLang="zh-TW" sz="2100" b="1" dirty="0">
                <a:solidFill>
                  <a:srgbClr val="FF0000"/>
                </a:solidFill>
              </a:rPr>
              <a:t>資訊處</a:t>
            </a:r>
            <a:r>
              <a:rPr lang="zh-TW" altLang="zh-TW" sz="2100" dirty="0"/>
              <a:t>，由資訊處提供採購建議及價格相關資料。</a:t>
            </a:r>
            <a:endParaRPr lang="en-US" altLang="zh-TW" sz="2100" dirty="0"/>
          </a:p>
          <a:p>
            <a:pPr lvl="1">
              <a:spcBef>
                <a:spcPts val="1200"/>
              </a:spcBef>
            </a:pPr>
            <a:r>
              <a:rPr lang="zh-TW" altLang="en-US" sz="2100" dirty="0"/>
              <a:t>發票或收據等支出憑證必需載明採購名稱及數量、單價及總價等，或以其他相關清單佐證，或由經手人詳細註明並簽名。</a:t>
            </a:r>
            <a:endParaRPr lang="en-US" altLang="zh-TW" sz="2100" dirty="0"/>
          </a:p>
        </p:txBody>
      </p:sp>
      <p:sp>
        <p:nvSpPr>
          <p:cNvPr id="3" name="標題 2">
            <a:extLst>
              <a:ext uri="{FF2B5EF4-FFF2-40B4-BE49-F238E27FC236}">
                <a16:creationId xmlns:a16="http://schemas.microsoft.com/office/drawing/2014/main" id="{E25F86AF-5855-E698-BF11-A26C23465DEE}"/>
              </a:ext>
            </a:extLst>
          </p:cNvPr>
          <p:cNvSpPr>
            <a:spLocks noGrp="1"/>
          </p:cNvSpPr>
          <p:nvPr>
            <p:ph type="title"/>
          </p:nvPr>
        </p:nvSpPr>
        <p:spPr>
          <a:xfrm>
            <a:off x="879231" y="272562"/>
            <a:ext cx="9896425" cy="684254"/>
          </a:xfrm>
        </p:spPr>
        <p:txBody>
          <a:bodyPr/>
          <a:lstStyle/>
          <a:p>
            <a:r>
              <a:rPr lang="zh-TW" altLang="en-US" dirty="0"/>
              <a:t>電腦週邊</a:t>
            </a:r>
            <a:r>
              <a:rPr lang="en-US" altLang="zh-TW" dirty="0"/>
              <a:t>(</a:t>
            </a:r>
            <a:r>
              <a:rPr lang="zh-TW" altLang="en-US" dirty="0"/>
              <a:t>含軟體</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15AC2AC2-9131-7BE5-128A-6527F5FB51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2" name="文字方塊 1">
            <a:extLst>
              <a:ext uri="{FF2B5EF4-FFF2-40B4-BE49-F238E27FC236}">
                <a16:creationId xmlns:a16="http://schemas.microsoft.com/office/drawing/2014/main" id="{A2D35B39-D0DC-1F76-682D-FB3688CBC2C7}"/>
              </a:ext>
            </a:extLst>
          </p:cNvPr>
          <p:cNvSpPr txBox="1"/>
          <p:nvPr/>
        </p:nvSpPr>
        <p:spPr>
          <a:xfrm>
            <a:off x="6973078" y="2823882"/>
            <a:ext cx="4070708" cy="415498"/>
          </a:xfrm>
          <a:prstGeom prst="rect">
            <a:avLst/>
          </a:prstGeom>
          <a:noFill/>
        </p:spPr>
        <p:txBody>
          <a:bodyPr wrap="square" rtlCol="0">
            <a:spAutoFit/>
          </a:bodyPr>
          <a:lstStyle/>
          <a:p>
            <a:r>
              <a:rPr lang="zh-TW" altLang="en-US" sz="2100" b="1" dirty="0">
                <a:solidFill>
                  <a:srgbClr val="FF0000"/>
                </a:solidFill>
              </a:rPr>
              <a:t>非消耗品定義：耐用年限</a:t>
            </a:r>
            <a:r>
              <a:rPr lang="en-US" altLang="zh-TW" sz="2100" b="1" dirty="0">
                <a:solidFill>
                  <a:srgbClr val="FF0000"/>
                </a:solidFill>
              </a:rPr>
              <a:t>2</a:t>
            </a:r>
            <a:r>
              <a:rPr lang="zh-TW" altLang="en-US" sz="2100" b="1" dirty="0">
                <a:solidFill>
                  <a:srgbClr val="FF0000"/>
                </a:solidFill>
              </a:rPr>
              <a:t>年以上</a:t>
            </a:r>
            <a:r>
              <a:rPr lang="en-US" altLang="zh-TW" sz="2100" b="1" dirty="0">
                <a:solidFill>
                  <a:srgbClr val="FF0000"/>
                </a:solidFill>
              </a:rPr>
              <a:t> </a:t>
            </a:r>
            <a:endParaRPr lang="zh-TW" altLang="zh-TW" sz="2100" b="1" dirty="0">
              <a:solidFill>
                <a:srgbClr val="FF0000"/>
              </a:solidFill>
            </a:endParaRPr>
          </a:p>
        </p:txBody>
      </p:sp>
      <p:pic>
        <p:nvPicPr>
          <p:cNvPr id="6" name="圖片 5">
            <a:extLst>
              <a:ext uri="{FF2B5EF4-FFF2-40B4-BE49-F238E27FC236}">
                <a16:creationId xmlns:a16="http://schemas.microsoft.com/office/drawing/2014/main" id="{8EB7BF66-C5CE-A1F2-4386-D61011DA8AEE}"/>
              </a:ext>
            </a:extLst>
          </p:cNvPr>
          <p:cNvPicPr>
            <a:picLocks noChangeAspect="1"/>
          </p:cNvPicPr>
          <p:nvPr/>
        </p:nvPicPr>
        <p:blipFill>
          <a:blip r:embed="rId2" cstate="print"/>
          <a:stretch>
            <a:fillRect/>
          </a:stretch>
        </p:blipFill>
        <p:spPr>
          <a:xfrm>
            <a:off x="6615445" y="2823882"/>
            <a:ext cx="420386" cy="415498"/>
          </a:xfrm>
          <a:prstGeom prst="rect">
            <a:avLst/>
          </a:prstGeom>
        </p:spPr>
      </p:pic>
    </p:spTree>
    <p:extLst>
      <p:ext uri="{BB962C8B-B14F-4D97-AF65-F5344CB8AC3E}">
        <p14:creationId xmlns:p14="http://schemas.microsoft.com/office/powerpoint/2010/main" val="212562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3765-471F-5D8A-0287-0688B5C58D53}"/>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B2B75BBE-BEF2-72F5-C0DF-E09F51F00133}"/>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依「</a:t>
            </a:r>
            <a:r>
              <a:rPr lang="zh-TW" altLang="en-US" sz="2600" b="1" dirty="0">
                <a:solidFill>
                  <a:srgbClr val="FF0000"/>
                </a:solidFill>
              </a:rPr>
              <a:t>國內出差旅費報支要點</a:t>
            </a:r>
            <a:r>
              <a:rPr lang="zh-TW" altLang="en-US" sz="2600" b="1" dirty="0"/>
              <a:t>」辦理</a:t>
            </a:r>
            <a:endParaRPr lang="en-US" altLang="zh-TW" sz="2600" b="1" dirty="0"/>
          </a:p>
          <a:p>
            <a:r>
              <a:rPr lang="zh-TW" altLang="en-US" sz="2600" b="1" dirty="0"/>
              <a:t>應檢附文件：</a:t>
            </a:r>
          </a:p>
          <a:p>
            <a:pPr lvl="1">
              <a:spcBef>
                <a:spcPts val="1200"/>
              </a:spcBef>
            </a:pPr>
            <a:r>
              <a:rPr lang="zh-TW" altLang="en-US" sz="2100" dirty="0"/>
              <a:t>國內出差旅費報告表</a:t>
            </a:r>
            <a:endParaRPr lang="en-US" altLang="zh-TW" sz="2100" dirty="0"/>
          </a:p>
          <a:p>
            <a:pPr lvl="1">
              <a:spcBef>
                <a:spcPts val="1200"/>
              </a:spcBef>
            </a:pPr>
            <a:r>
              <a:rPr lang="zh-TW" altLang="en-US" sz="2100" dirty="0"/>
              <a:t>研究計畫人員出差申請單</a:t>
            </a:r>
            <a:endParaRPr lang="en-US" altLang="zh-TW" sz="2100" dirty="0"/>
          </a:p>
          <a:p>
            <a:pPr lvl="2">
              <a:spcBef>
                <a:spcPts val="1200"/>
              </a:spcBef>
            </a:pPr>
            <a:r>
              <a:rPr lang="zh-TW" altLang="en-US" sz="1900" dirty="0"/>
              <a:t>交通費文件</a:t>
            </a:r>
            <a:endParaRPr lang="en-US" altLang="zh-TW" sz="1900" dirty="0"/>
          </a:p>
          <a:p>
            <a:pPr lvl="2">
              <a:spcBef>
                <a:spcPts val="1200"/>
              </a:spcBef>
            </a:pPr>
            <a:r>
              <a:rPr lang="zh-TW" altLang="zh-TW" sz="1900" dirty="0"/>
              <a:t>票根或購票證明</a:t>
            </a:r>
            <a:r>
              <a:rPr lang="en-US" altLang="zh-TW" sz="1900" dirty="0"/>
              <a:t>(</a:t>
            </a:r>
            <a:r>
              <a:rPr lang="zh-TW" altLang="zh-TW" sz="1900" dirty="0"/>
              <a:t>飛機、高鐵、船舶</a:t>
            </a:r>
            <a:r>
              <a:rPr lang="en-US" altLang="zh-TW" sz="1900" dirty="0"/>
              <a:t>)</a:t>
            </a:r>
            <a:r>
              <a:rPr lang="zh-TW" altLang="en-US" sz="1900" dirty="0"/>
              <a:t> </a:t>
            </a:r>
            <a:endParaRPr lang="en-US" altLang="zh-TW" sz="1900" dirty="0"/>
          </a:p>
          <a:p>
            <a:pPr lvl="2">
              <a:spcBef>
                <a:spcPts val="1200"/>
              </a:spcBef>
            </a:pPr>
            <a:r>
              <a:rPr lang="zh-TW" altLang="zh-TW" sz="1900" dirty="0"/>
              <a:t>登機證存根</a:t>
            </a:r>
            <a:r>
              <a:rPr lang="en-US" altLang="zh-TW" sz="1900" dirty="0"/>
              <a:t>(</a:t>
            </a:r>
            <a:r>
              <a:rPr lang="zh-TW" altLang="zh-TW" sz="1900" dirty="0"/>
              <a:t>飛機</a:t>
            </a:r>
            <a:r>
              <a:rPr lang="en-US" altLang="zh-TW" sz="1900" dirty="0"/>
              <a:t>)</a:t>
            </a:r>
          </a:p>
          <a:p>
            <a:pPr lvl="2">
              <a:spcBef>
                <a:spcPts val="1200"/>
              </a:spcBef>
            </a:pPr>
            <a:r>
              <a:rPr lang="zh-TW" altLang="en-US" sz="1900" dirty="0"/>
              <a:t>票價查詢頁面</a:t>
            </a:r>
            <a:r>
              <a:rPr lang="en-US" altLang="zh-TW" sz="1900" dirty="0"/>
              <a:t>(</a:t>
            </a:r>
            <a:r>
              <a:rPr lang="zh-TW" altLang="en-US" sz="1900" dirty="0"/>
              <a:t>臺鐵、其他大眾運輸交通工具</a:t>
            </a:r>
            <a:r>
              <a:rPr lang="en-US" altLang="zh-TW" sz="1900" dirty="0"/>
              <a:t>)</a:t>
            </a:r>
          </a:p>
          <a:p>
            <a:pPr lvl="2">
              <a:spcBef>
                <a:spcPts val="1200"/>
              </a:spcBef>
            </a:pPr>
            <a:r>
              <a:rPr lang="zh-TW" altLang="en-US" sz="1900" u="sng" dirty="0">
                <a:solidFill>
                  <a:srgbClr val="FF0000"/>
                </a:solidFill>
              </a:rPr>
              <a:t>駕駛自用汽車、機車出差者，其交通費得按必要路程之公里數各以每公里新臺幣</a:t>
            </a:r>
            <a:r>
              <a:rPr lang="en-US" altLang="zh-TW" sz="1900" u="sng" dirty="0">
                <a:solidFill>
                  <a:srgbClr val="FF0000"/>
                </a:solidFill>
              </a:rPr>
              <a:t>3</a:t>
            </a:r>
            <a:r>
              <a:rPr lang="zh-TW" altLang="en-US" sz="1900" u="sng" dirty="0">
                <a:solidFill>
                  <a:srgbClr val="FF0000"/>
                </a:solidFill>
              </a:rPr>
              <a:t>元、新臺幣</a:t>
            </a:r>
            <a:r>
              <a:rPr lang="en-US" altLang="zh-TW" sz="1900" u="sng" dirty="0">
                <a:solidFill>
                  <a:srgbClr val="FF0000"/>
                </a:solidFill>
              </a:rPr>
              <a:t>2</a:t>
            </a:r>
            <a:r>
              <a:rPr lang="zh-TW" altLang="en-US" sz="1900" u="sng" dirty="0">
                <a:solidFill>
                  <a:srgbClr val="FF0000"/>
                </a:solidFill>
              </a:rPr>
              <a:t>元報支；   不得另行報支油料、過路（橋）、停車等費用。</a:t>
            </a:r>
            <a:endParaRPr lang="en-US" altLang="zh-TW" sz="1900" dirty="0"/>
          </a:p>
          <a:p>
            <a:pPr lvl="1">
              <a:spcBef>
                <a:spcPts val="1200"/>
              </a:spcBef>
            </a:pPr>
            <a:r>
              <a:rPr lang="zh-TW" altLang="en-US" sz="2100" dirty="0"/>
              <a:t>住宿費單據：</a:t>
            </a:r>
            <a:r>
              <a:rPr lang="zh-TW" altLang="zh-TW" sz="2100" dirty="0"/>
              <a:t>出差地點距離機關所在地</a:t>
            </a:r>
            <a:r>
              <a:rPr lang="en-US" altLang="zh-TW" sz="2100" dirty="0"/>
              <a:t>60</a:t>
            </a:r>
            <a:r>
              <a:rPr lang="zh-TW" altLang="zh-TW" sz="2100" dirty="0"/>
              <a:t>公里以上，且有住宿事實</a:t>
            </a:r>
            <a:endParaRPr lang="en-US" altLang="zh-TW" sz="2100" dirty="0"/>
          </a:p>
          <a:p>
            <a:pPr lvl="1">
              <a:spcBef>
                <a:spcPts val="1200"/>
              </a:spcBef>
            </a:pPr>
            <a:r>
              <a:rPr lang="zh-TW" altLang="en-US" sz="2100" dirty="0"/>
              <a:t>相關證明文件</a:t>
            </a:r>
            <a:endParaRPr lang="en-US" altLang="zh-TW" sz="2100" dirty="0"/>
          </a:p>
          <a:p>
            <a:pPr lvl="1">
              <a:lnSpc>
                <a:spcPct val="120000"/>
              </a:lnSpc>
              <a:spcBef>
                <a:spcPts val="0"/>
              </a:spcBef>
            </a:pPr>
            <a:endParaRPr lang="en-US" altLang="zh-TW" sz="2100" dirty="0">
              <a:solidFill>
                <a:schemeClr val="tx1"/>
              </a:solidFill>
            </a:endParaRPr>
          </a:p>
        </p:txBody>
      </p:sp>
      <p:sp>
        <p:nvSpPr>
          <p:cNvPr id="3" name="標題 2">
            <a:extLst>
              <a:ext uri="{FF2B5EF4-FFF2-40B4-BE49-F238E27FC236}">
                <a16:creationId xmlns:a16="http://schemas.microsoft.com/office/drawing/2014/main" id="{DF343E51-9633-4DC9-BA1E-0210AE394754}"/>
              </a:ext>
            </a:extLst>
          </p:cNvPr>
          <p:cNvSpPr>
            <a:spLocks noGrp="1"/>
          </p:cNvSpPr>
          <p:nvPr>
            <p:ph type="title"/>
          </p:nvPr>
        </p:nvSpPr>
        <p:spPr>
          <a:xfrm>
            <a:off x="879231" y="272562"/>
            <a:ext cx="9896425" cy="684254"/>
          </a:xfrm>
        </p:spPr>
        <p:txBody>
          <a:bodyPr/>
          <a:lstStyle/>
          <a:p>
            <a:r>
              <a:rPr lang="zh-TW" altLang="en-US" dirty="0"/>
              <a:t>國內出差旅費 </a:t>
            </a:r>
            <a:r>
              <a:rPr lang="en-US" altLang="zh-TW" dirty="0"/>
              <a:t>(</a:t>
            </a:r>
            <a:r>
              <a:rPr lang="en-US" altLang="zh-TW" dirty="0">
                <a:latin typeface="Times New Roman" panose="02020603050405020304" pitchFamily="18" charset="0"/>
                <a:cs typeface="Times New Roman" panose="02020603050405020304" pitchFamily="18" charset="0"/>
              </a:rPr>
              <a:t>1/3</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384B65B8-4FD4-903F-3643-9B6334E28D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415488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BF7B3-7CFD-C850-028C-D21159DE75F9}"/>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D1E45595-1123-42A1-AD86-FCFBEAD74B3F}"/>
              </a:ext>
            </a:extLst>
          </p:cNvPr>
          <p:cNvSpPr>
            <a:spLocks noGrp="1"/>
          </p:cNvSpPr>
          <p:nvPr>
            <p:ph type="title"/>
          </p:nvPr>
        </p:nvSpPr>
        <p:spPr>
          <a:xfrm>
            <a:off x="879231" y="272562"/>
            <a:ext cx="9896425" cy="684254"/>
          </a:xfrm>
        </p:spPr>
        <p:txBody>
          <a:bodyPr/>
          <a:lstStyle/>
          <a:p>
            <a:r>
              <a:rPr lang="zh-TW" altLang="en-US" dirty="0"/>
              <a:t>國內出差旅費 </a:t>
            </a:r>
            <a:r>
              <a:rPr lang="en-US" altLang="zh-TW" dirty="0"/>
              <a:t>(</a:t>
            </a:r>
            <a:r>
              <a:rPr lang="en-US" altLang="zh-TW" dirty="0">
                <a:latin typeface="Times New Roman" panose="02020603050405020304" pitchFamily="18" charset="0"/>
                <a:cs typeface="Times New Roman" panose="02020603050405020304" pitchFamily="18" charset="0"/>
              </a:rPr>
              <a:t>2/3</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176D3A47-A56A-09CA-1D4E-9999E4D9DB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graphicFrame>
        <p:nvGraphicFramePr>
          <p:cNvPr id="4" name="表格 3">
            <a:extLst>
              <a:ext uri="{FF2B5EF4-FFF2-40B4-BE49-F238E27FC236}">
                <a16:creationId xmlns:a16="http://schemas.microsoft.com/office/drawing/2014/main" id="{F21BD6BE-791A-72F5-7CAD-A9AE44F6DA0C}"/>
              </a:ext>
            </a:extLst>
          </p:cNvPr>
          <p:cNvGraphicFramePr>
            <a:graphicFrameLocks noGrp="1"/>
          </p:cNvGraphicFramePr>
          <p:nvPr>
            <p:extLst>
              <p:ext uri="{D42A27DB-BD31-4B8C-83A1-F6EECF244321}">
                <p14:modId xmlns:p14="http://schemas.microsoft.com/office/powerpoint/2010/main" val="1133406854"/>
              </p:ext>
            </p:extLst>
          </p:nvPr>
        </p:nvGraphicFramePr>
        <p:xfrm>
          <a:off x="770965" y="1278384"/>
          <a:ext cx="10650071" cy="3438451"/>
        </p:xfrm>
        <a:graphic>
          <a:graphicData uri="http://schemas.openxmlformats.org/drawingml/2006/table">
            <a:tbl>
              <a:tblPr firstRow="1" bandRow="1">
                <a:tableStyleId>{B301B821-A1FF-4177-AEE7-76D212191A09}</a:tableStyleId>
              </a:tblPr>
              <a:tblGrid>
                <a:gridCol w="2146435">
                  <a:extLst>
                    <a:ext uri="{9D8B030D-6E8A-4147-A177-3AD203B41FA5}">
                      <a16:colId xmlns:a16="http://schemas.microsoft.com/office/drawing/2014/main" val="20000"/>
                    </a:ext>
                  </a:extLst>
                </a:gridCol>
                <a:gridCol w="2512665">
                  <a:extLst>
                    <a:ext uri="{9D8B030D-6E8A-4147-A177-3AD203B41FA5}">
                      <a16:colId xmlns:a16="http://schemas.microsoft.com/office/drawing/2014/main" val="20001"/>
                    </a:ext>
                  </a:extLst>
                </a:gridCol>
                <a:gridCol w="2512665">
                  <a:extLst>
                    <a:ext uri="{9D8B030D-6E8A-4147-A177-3AD203B41FA5}">
                      <a16:colId xmlns:a16="http://schemas.microsoft.com/office/drawing/2014/main" val="20002"/>
                    </a:ext>
                  </a:extLst>
                </a:gridCol>
                <a:gridCol w="3478306">
                  <a:extLst>
                    <a:ext uri="{9D8B030D-6E8A-4147-A177-3AD203B41FA5}">
                      <a16:colId xmlns:a16="http://schemas.microsoft.com/office/drawing/2014/main" val="20003"/>
                    </a:ext>
                  </a:extLst>
                </a:gridCol>
              </a:tblGrid>
              <a:tr h="666957">
                <a:tc>
                  <a:txBody>
                    <a:bodyPr/>
                    <a:lstStyle/>
                    <a:p>
                      <a:pPr algn="ctr">
                        <a:spcBef>
                          <a:spcPts val="1200"/>
                        </a:spcBef>
                      </a:pPr>
                      <a:r>
                        <a:rPr lang="zh-TW" altLang="en-US" sz="2000" b="1" kern="1200" dirty="0">
                          <a:solidFill>
                            <a:schemeClr val="lt1"/>
                          </a:solidFill>
                          <a:latin typeface="+mn-lt"/>
                          <a:ea typeface="+mn-ea"/>
                          <a:cs typeface="+mn-cs"/>
                        </a:rPr>
                        <a:t>項 目</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zh-TW" altLang="en-US" sz="2000" u="sng" dirty="0"/>
                        <a:t>平日</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zh-TW" altLang="en-US" sz="2000" u="sng" dirty="0"/>
                        <a:t>假日</a:t>
                      </a:r>
                    </a:p>
                  </a:txBody>
                  <a:tcPr anchor="ct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zh-TW" altLang="en-US" sz="2000" dirty="0"/>
                        <a:t>說  明</a:t>
                      </a:r>
                    </a:p>
                  </a:txBody>
                  <a:tcPr anchor="ct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0"/>
                  </a:ext>
                </a:extLst>
              </a:tr>
              <a:tr h="1434468">
                <a:tc>
                  <a:txBody>
                    <a:bodyPr/>
                    <a:lstStyle/>
                    <a:p>
                      <a:pPr algn="ctr">
                        <a:spcBef>
                          <a:spcPts val="600"/>
                        </a:spcBef>
                      </a:pPr>
                      <a:r>
                        <a:rPr lang="zh-TW" altLang="en-US" sz="2400" dirty="0">
                          <a:solidFill>
                            <a:schemeClr val="bg2"/>
                          </a:solidFill>
                        </a:rPr>
                        <a:t>住宿費</a:t>
                      </a:r>
                      <a:endParaRPr lang="en-US" altLang="zh-TW" sz="2400" dirty="0">
                        <a:solidFill>
                          <a:schemeClr val="bg2"/>
                        </a:solidFill>
                      </a:endParaRPr>
                    </a:p>
                    <a:p>
                      <a:pPr algn="ctr">
                        <a:spcBef>
                          <a:spcPts val="600"/>
                        </a:spcBef>
                      </a:pPr>
                      <a:r>
                        <a:rPr lang="zh-TW" altLang="en-US" sz="2400" dirty="0">
                          <a:solidFill>
                            <a:schemeClr val="bg2"/>
                          </a:solidFill>
                        </a:rPr>
                        <a:t>每日上限</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en-US" altLang="zh-TW" sz="2400" dirty="0">
                          <a:solidFill>
                            <a:schemeClr val="bg2"/>
                          </a:solidFill>
                        </a:rPr>
                        <a:t>3,500</a:t>
                      </a:r>
                      <a:r>
                        <a:rPr lang="zh-TW" altLang="en-US" sz="2400" dirty="0">
                          <a:solidFill>
                            <a:schemeClr val="bg2"/>
                          </a:solidFill>
                        </a:rPr>
                        <a:t>元</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en-US" altLang="zh-TW" sz="2400" dirty="0">
                          <a:solidFill>
                            <a:schemeClr val="bg2"/>
                          </a:solidFill>
                        </a:rPr>
                        <a:t>4,500</a:t>
                      </a:r>
                      <a:r>
                        <a:rPr lang="zh-TW" altLang="en-US" sz="2400" dirty="0">
                          <a:solidFill>
                            <a:schemeClr val="bg2"/>
                          </a:solidFill>
                        </a:rPr>
                        <a:t>元</a:t>
                      </a:r>
                    </a:p>
                  </a:txBody>
                  <a:tcPr anchor="ct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spcBef>
                          <a:spcPts val="1200"/>
                        </a:spcBef>
                      </a:pPr>
                      <a:r>
                        <a:rPr lang="zh-TW" altLang="en-US" sz="2200" dirty="0"/>
                        <a:t>*</a:t>
                      </a:r>
                      <a:r>
                        <a:rPr lang="zh-TW" altLang="en-US" sz="2200" dirty="0">
                          <a:solidFill>
                            <a:schemeClr val="bg2"/>
                          </a:solidFill>
                        </a:rPr>
                        <a:t>住宿費應</a:t>
                      </a:r>
                      <a:r>
                        <a:rPr lang="zh-TW" altLang="en-US" sz="2200" dirty="0">
                          <a:solidFill>
                            <a:srgbClr val="FF0000"/>
                          </a:solidFill>
                        </a:rPr>
                        <a:t>檢據覈實報支</a:t>
                      </a:r>
                      <a:r>
                        <a:rPr lang="zh-TW" altLang="en-US" sz="2200" dirty="0"/>
                        <a:t>。</a:t>
                      </a:r>
                    </a:p>
                  </a:txBody>
                  <a:tcPr anchor="ct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1337026">
                <a:tc>
                  <a:txBody>
                    <a:bodyPr/>
                    <a:lstStyle/>
                    <a:p>
                      <a:pPr algn="ctr">
                        <a:spcBef>
                          <a:spcPts val="600"/>
                        </a:spcBef>
                      </a:pPr>
                      <a:r>
                        <a:rPr lang="zh-TW" altLang="en-US" sz="2400" dirty="0">
                          <a:solidFill>
                            <a:schemeClr val="bg2"/>
                          </a:solidFill>
                        </a:rPr>
                        <a:t>雜費</a:t>
                      </a:r>
                      <a:endParaRPr lang="en-US" altLang="zh-TW" sz="2400" dirty="0">
                        <a:solidFill>
                          <a:schemeClr val="bg2"/>
                        </a:solidFill>
                      </a:endParaRPr>
                    </a:p>
                    <a:p>
                      <a:pPr algn="ctr">
                        <a:spcBef>
                          <a:spcPts val="600"/>
                        </a:spcBef>
                      </a:pPr>
                      <a:r>
                        <a:rPr lang="zh-TW" altLang="en-US" sz="2400" dirty="0">
                          <a:solidFill>
                            <a:schemeClr val="bg2"/>
                          </a:solidFill>
                        </a:rPr>
                        <a:t>每日</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en-US" altLang="zh-TW" sz="2400" dirty="0">
                          <a:solidFill>
                            <a:schemeClr val="bg2"/>
                          </a:solidFill>
                        </a:rPr>
                        <a:t>400</a:t>
                      </a:r>
                      <a:r>
                        <a:rPr lang="zh-TW" altLang="en-US" sz="2400" dirty="0">
                          <a:solidFill>
                            <a:schemeClr val="bg2"/>
                          </a:solidFill>
                        </a:rPr>
                        <a:t>元</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spcBef>
                          <a:spcPts val="1200"/>
                        </a:spcBef>
                      </a:pPr>
                      <a:r>
                        <a:rPr lang="en-US" altLang="zh-TW" sz="2400" dirty="0">
                          <a:solidFill>
                            <a:schemeClr val="bg2"/>
                          </a:solidFill>
                        </a:rPr>
                        <a:t>400</a:t>
                      </a:r>
                      <a:r>
                        <a:rPr lang="zh-TW" altLang="en-US" sz="2400" dirty="0">
                          <a:solidFill>
                            <a:schemeClr val="bg2"/>
                          </a:solidFill>
                        </a:rPr>
                        <a:t>元</a:t>
                      </a:r>
                    </a:p>
                  </a:txBody>
                  <a:tcPr anchor="ct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spcBef>
                          <a:spcPts val="1200"/>
                        </a:spcBef>
                      </a:pPr>
                      <a:r>
                        <a:rPr lang="zh-TW" altLang="en-US" sz="2200" dirty="0"/>
                        <a:t>*</a:t>
                      </a:r>
                      <a:r>
                        <a:rPr lang="zh-TW" altLang="en-US" sz="2200" dirty="0">
                          <a:solidFill>
                            <a:srgbClr val="FF0000"/>
                          </a:solidFill>
                        </a:rPr>
                        <a:t>若參加訓練或講習性質之各項會議，不得報支雜費。</a:t>
                      </a:r>
                    </a:p>
                  </a:txBody>
                  <a:tcPr anchor="ct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1021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E0C08-743D-1550-D39F-27B33C8226CD}"/>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C68D9215-CB58-8412-BA55-CCFAEDE1F95A}"/>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依「各機關派員參加國內各項訓練或講習費用補助要點」辦理。</a:t>
            </a:r>
            <a:endParaRPr lang="en-US" altLang="zh-TW" sz="2600" b="1" dirty="0"/>
          </a:p>
          <a:p>
            <a:pPr marL="358775" indent="0">
              <a:lnSpc>
                <a:spcPct val="150000"/>
              </a:lnSpc>
              <a:spcBef>
                <a:spcPts val="1200"/>
              </a:spcBef>
              <a:buNone/>
            </a:pPr>
            <a:r>
              <a:rPr lang="zh-TW" altLang="zh-TW" sz="2100" b="1" dirty="0">
                <a:solidFill>
                  <a:srgbClr val="FF0000"/>
                </a:solidFill>
              </a:rPr>
              <a:t>請至財務處網頁</a:t>
            </a:r>
            <a:r>
              <a:rPr lang="en-US" altLang="zh-TW" sz="2100" b="1" dirty="0">
                <a:solidFill>
                  <a:srgbClr val="FF0000"/>
                </a:solidFill>
                <a:sym typeface="Wingdings" panose="05000000000000000000" pitchFamily="2" charset="2"/>
              </a:rPr>
              <a:t></a:t>
            </a:r>
            <a:r>
              <a:rPr lang="zh-TW" altLang="zh-TW" sz="2100" b="1" dirty="0">
                <a:solidFill>
                  <a:srgbClr val="FF0000"/>
                </a:solidFill>
              </a:rPr>
              <a:t>相關法規</a:t>
            </a:r>
            <a:r>
              <a:rPr lang="en-US" altLang="zh-TW" sz="2100" b="1" dirty="0">
                <a:solidFill>
                  <a:srgbClr val="FF0000"/>
                </a:solidFill>
                <a:sym typeface="Wingdings" panose="05000000000000000000" pitchFamily="2" charset="2"/>
              </a:rPr>
              <a:t></a:t>
            </a:r>
            <a:r>
              <a:rPr lang="zh-TW" altLang="zh-TW" sz="2100" b="1" dirty="0">
                <a:solidFill>
                  <a:srgbClr val="FF0000"/>
                </a:solidFill>
              </a:rPr>
              <a:t>政府法規</a:t>
            </a:r>
            <a:r>
              <a:rPr lang="en-US" altLang="zh-TW" sz="2100" b="1" dirty="0">
                <a:solidFill>
                  <a:srgbClr val="FF0000"/>
                </a:solidFill>
                <a:sym typeface="Wingdings" panose="05000000000000000000" pitchFamily="2" charset="2"/>
              </a:rPr>
              <a:t></a:t>
            </a:r>
            <a:r>
              <a:rPr lang="zh-TW" altLang="zh-TW" sz="2100" b="1" dirty="0">
                <a:solidFill>
                  <a:srgbClr val="FF0000"/>
                </a:solidFill>
              </a:rPr>
              <a:t>各機關派員參加國內各項訓練或講習費用補助要點</a:t>
            </a:r>
            <a:r>
              <a:rPr lang="en-US" altLang="zh-TW" sz="2100" b="1" dirty="0">
                <a:solidFill>
                  <a:srgbClr val="FF0000"/>
                </a:solidFill>
              </a:rPr>
              <a:t>)</a:t>
            </a:r>
          </a:p>
          <a:p>
            <a:pPr lvl="1">
              <a:lnSpc>
                <a:spcPct val="100000"/>
              </a:lnSpc>
              <a:spcBef>
                <a:spcPts val="1200"/>
              </a:spcBef>
            </a:pPr>
            <a:r>
              <a:rPr lang="zh-TW" altLang="zh-TW" sz="2100" dirty="0"/>
              <a:t>補助</a:t>
            </a:r>
            <a:r>
              <a:rPr lang="zh-TW" altLang="zh-TW" sz="2100" b="1" dirty="0">
                <a:solidFill>
                  <a:srgbClr val="FF0000"/>
                </a:solidFill>
              </a:rPr>
              <a:t>交通費</a:t>
            </a:r>
            <a:r>
              <a:rPr lang="en-US" altLang="zh-TW" sz="2100" dirty="0"/>
              <a:t>(</a:t>
            </a:r>
            <a:r>
              <a:rPr lang="zh-TW" altLang="zh-TW" sz="2100" dirty="0"/>
              <a:t>由服務機關至訓練機構間之「起、返程日交通費」</a:t>
            </a:r>
            <a:r>
              <a:rPr lang="en-US" altLang="zh-TW" sz="2100" dirty="0"/>
              <a:t>)</a:t>
            </a:r>
            <a:r>
              <a:rPr lang="zh-TW" altLang="zh-TW" sz="2100" dirty="0"/>
              <a:t>。</a:t>
            </a:r>
            <a:endParaRPr lang="en-US" altLang="zh-TW" sz="2100" dirty="0"/>
          </a:p>
          <a:p>
            <a:pPr lvl="1">
              <a:lnSpc>
                <a:spcPct val="100000"/>
              </a:lnSpc>
              <a:spcBef>
                <a:spcPts val="1200"/>
              </a:spcBef>
            </a:pPr>
            <a:r>
              <a:rPr lang="zh-TW" altLang="zh-TW" sz="2100" dirty="0"/>
              <a:t>補助</a:t>
            </a:r>
            <a:r>
              <a:rPr lang="zh-TW" altLang="zh-TW" sz="2100" b="1" dirty="0">
                <a:solidFill>
                  <a:srgbClr val="FF0000"/>
                </a:solidFill>
              </a:rPr>
              <a:t>住宿費</a:t>
            </a:r>
            <a:r>
              <a:rPr lang="en-US" altLang="zh-TW" sz="2100" dirty="0"/>
              <a:t>(</a:t>
            </a:r>
            <a:r>
              <a:rPr lang="zh-TW" altLang="zh-TW" sz="2100" dirty="0"/>
              <a:t>但訓練機構已提供必要之住宿，受訓人員選擇不住宿者，不予補助</a:t>
            </a:r>
            <a:r>
              <a:rPr lang="en-US" altLang="zh-TW" sz="2100" dirty="0"/>
              <a:t>)</a:t>
            </a:r>
            <a:r>
              <a:rPr lang="zh-TW" altLang="zh-TW" sz="2100" dirty="0"/>
              <a:t>。</a:t>
            </a:r>
            <a:endParaRPr lang="en-US" altLang="zh-TW" sz="2100" dirty="0"/>
          </a:p>
          <a:p>
            <a:pPr lvl="1">
              <a:lnSpc>
                <a:spcPct val="100000"/>
              </a:lnSpc>
              <a:spcBef>
                <a:spcPts val="1200"/>
              </a:spcBef>
            </a:pPr>
            <a:r>
              <a:rPr lang="zh-TW" altLang="zh-TW" sz="2100" b="1" dirty="0">
                <a:solidFill>
                  <a:srgbClr val="FF0000"/>
                </a:solidFill>
              </a:rPr>
              <a:t>不補助「雜費」</a:t>
            </a:r>
            <a:r>
              <a:rPr lang="zh-TW" altLang="en-US" sz="2100" b="1" dirty="0">
                <a:solidFill>
                  <a:srgbClr val="FF0000"/>
                </a:solidFill>
              </a:rPr>
              <a:t>。</a:t>
            </a:r>
            <a:endParaRPr lang="en-US" altLang="zh-TW" sz="2100" b="1" dirty="0">
              <a:solidFill>
                <a:srgbClr val="FF0000"/>
              </a:solidFill>
              <a:sym typeface="Wingdings" pitchFamily="2" charset="2"/>
            </a:endParaRPr>
          </a:p>
          <a:p>
            <a:pPr lvl="1">
              <a:lnSpc>
                <a:spcPct val="120000"/>
              </a:lnSpc>
              <a:spcBef>
                <a:spcPts val="0"/>
              </a:spcBef>
            </a:pPr>
            <a:endParaRPr lang="en-US" altLang="zh-TW" sz="2100" dirty="0">
              <a:solidFill>
                <a:schemeClr val="tx1"/>
              </a:solidFill>
            </a:endParaRPr>
          </a:p>
        </p:txBody>
      </p:sp>
      <p:sp>
        <p:nvSpPr>
          <p:cNvPr id="3" name="標題 2">
            <a:extLst>
              <a:ext uri="{FF2B5EF4-FFF2-40B4-BE49-F238E27FC236}">
                <a16:creationId xmlns:a16="http://schemas.microsoft.com/office/drawing/2014/main" id="{7F7F15A8-8DC8-8ADB-3B87-A4DAC2C682CD}"/>
              </a:ext>
            </a:extLst>
          </p:cNvPr>
          <p:cNvSpPr>
            <a:spLocks noGrp="1"/>
          </p:cNvSpPr>
          <p:nvPr>
            <p:ph type="title"/>
          </p:nvPr>
        </p:nvSpPr>
        <p:spPr>
          <a:xfrm>
            <a:off x="879231" y="272562"/>
            <a:ext cx="9896425" cy="684254"/>
          </a:xfrm>
        </p:spPr>
        <p:txBody>
          <a:bodyPr/>
          <a:lstStyle/>
          <a:p>
            <a:r>
              <a:rPr lang="zh-TW" altLang="en-US" dirty="0"/>
              <a:t>國內出差旅費 </a:t>
            </a:r>
            <a:r>
              <a:rPr lang="en-US" altLang="zh-TW" dirty="0"/>
              <a:t>(</a:t>
            </a:r>
            <a:r>
              <a:rPr lang="en-US" altLang="zh-TW" dirty="0">
                <a:latin typeface="Times New Roman" panose="02020603050405020304" pitchFamily="18" charset="0"/>
                <a:cs typeface="Times New Roman" panose="02020603050405020304" pitchFamily="18" charset="0"/>
              </a:rPr>
              <a:t>3/3</a:t>
            </a:r>
            <a:r>
              <a:rPr lang="en-US" altLang="zh-TW" dirty="0"/>
              <a:t>) )--</a:t>
            </a:r>
            <a:r>
              <a:rPr lang="zh-TW" altLang="en-US" dirty="0"/>
              <a:t>參加訓練或講習</a:t>
            </a:r>
          </a:p>
        </p:txBody>
      </p:sp>
      <p:sp>
        <p:nvSpPr>
          <p:cNvPr id="5" name="投影片編號版面配置區 4">
            <a:extLst>
              <a:ext uri="{FF2B5EF4-FFF2-40B4-BE49-F238E27FC236}">
                <a16:creationId xmlns:a16="http://schemas.microsoft.com/office/drawing/2014/main" id="{EBBDBD10-447F-4604-867B-81A89F6EC6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434502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5C67D-36EE-4384-3DB1-113B5A009F1F}"/>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EC5123FA-7D15-2F66-0679-785326E3AEA0}"/>
              </a:ext>
            </a:extLst>
          </p:cNvPr>
          <p:cNvSpPr>
            <a:spLocks noGrp="1"/>
          </p:cNvSpPr>
          <p:nvPr>
            <p:ph type="title"/>
          </p:nvPr>
        </p:nvSpPr>
        <p:spPr>
          <a:xfrm>
            <a:off x="879231" y="272562"/>
            <a:ext cx="9896425" cy="684254"/>
          </a:xfrm>
        </p:spPr>
        <p:txBody>
          <a:bodyPr/>
          <a:lstStyle/>
          <a:p>
            <a:r>
              <a:rPr lang="zh-TW" altLang="en-US" b="1" dirty="0">
                <a:solidFill>
                  <a:srgbClr val="00B0F0"/>
                </a:solidFill>
              </a:rPr>
              <a:t>國內出差旅費</a:t>
            </a:r>
            <a:r>
              <a:rPr lang="zh-TW" altLang="en-US" dirty="0"/>
              <a:t>注意事項及範例</a:t>
            </a:r>
          </a:p>
        </p:txBody>
      </p:sp>
      <p:sp>
        <p:nvSpPr>
          <p:cNvPr id="5" name="投影片編號版面配置區 4">
            <a:extLst>
              <a:ext uri="{FF2B5EF4-FFF2-40B4-BE49-F238E27FC236}">
                <a16:creationId xmlns:a16="http://schemas.microsoft.com/office/drawing/2014/main" id="{F4C201C4-CCCB-4D82-10FE-A8F72DAD8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pic>
        <p:nvPicPr>
          <p:cNvPr id="4" name="圖片 3">
            <a:extLst>
              <a:ext uri="{FF2B5EF4-FFF2-40B4-BE49-F238E27FC236}">
                <a16:creationId xmlns:a16="http://schemas.microsoft.com/office/drawing/2014/main" id="{D9ECE905-9E7B-18E8-63EE-049059EBA7FC}"/>
              </a:ext>
            </a:extLst>
          </p:cNvPr>
          <p:cNvPicPr>
            <a:picLocks noChangeAspect="1"/>
          </p:cNvPicPr>
          <p:nvPr/>
        </p:nvPicPr>
        <p:blipFill>
          <a:blip r:embed="rId2"/>
          <a:srcRect l="8378" t="2226" r="8014"/>
          <a:stretch>
            <a:fillRect/>
          </a:stretch>
        </p:blipFill>
        <p:spPr>
          <a:xfrm>
            <a:off x="4365812" y="956816"/>
            <a:ext cx="3460376" cy="5526203"/>
          </a:xfrm>
          <a:prstGeom prst="rect">
            <a:avLst/>
          </a:prstGeom>
        </p:spPr>
      </p:pic>
      <p:sp>
        <p:nvSpPr>
          <p:cNvPr id="6" name="橢圓 5">
            <a:extLst>
              <a:ext uri="{FF2B5EF4-FFF2-40B4-BE49-F238E27FC236}">
                <a16:creationId xmlns:a16="http://schemas.microsoft.com/office/drawing/2014/main" id="{FE252B54-A5B5-FA67-4C2A-D2CD90B7E470}"/>
              </a:ext>
            </a:extLst>
          </p:cNvPr>
          <p:cNvSpPr/>
          <p:nvPr/>
        </p:nvSpPr>
        <p:spPr>
          <a:xfrm>
            <a:off x="4240305" y="860612"/>
            <a:ext cx="815788" cy="39444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a:extLst>
              <a:ext uri="{FF2B5EF4-FFF2-40B4-BE49-F238E27FC236}">
                <a16:creationId xmlns:a16="http://schemas.microsoft.com/office/drawing/2014/main" id="{9DDB9CB5-68D3-587A-B456-5C00EB1E6BF4}"/>
              </a:ext>
            </a:extLst>
          </p:cNvPr>
          <p:cNvPicPr>
            <a:picLocks noChangeAspect="1"/>
          </p:cNvPicPr>
          <p:nvPr/>
        </p:nvPicPr>
        <p:blipFill>
          <a:blip r:embed="rId2"/>
          <a:srcRect l="8378" t="2226" r="78851" b="93533"/>
          <a:stretch>
            <a:fillRect/>
          </a:stretch>
        </p:blipFill>
        <p:spPr>
          <a:xfrm>
            <a:off x="2245874" y="1385667"/>
            <a:ext cx="1400627" cy="635254"/>
          </a:xfrm>
          <a:prstGeom prst="rect">
            <a:avLst/>
          </a:prstGeom>
        </p:spPr>
      </p:pic>
      <p:sp>
        <p:nvSpPr>
          <p:cNvPr id="11" name="文字方塊 10">
            <a:extLst>
              <a:ext uri="{FF2B5EF4-FFF2-40B4-BE49-F238E27FC236}">
                <a16:creationId xmlns:a16="http://schemas.microsoft.com/office/drawing/2014/main" id="{99BE2F09-19FF-E8A4-506E-484AA7FB2001}"/>
              </a:ext>
            </a:extLst>
          </p:cNvPr>
          <p:cNvSpPr txBox="1"/>
          <p:nvPr/>
        </p:nvSpPr>
        <p:spPr>
          <a:xfrm>
            <a:off x="1514302" y="2209294"/>
            <a:ext cx="4070708" cy="1061829"/>
          </a:xfrm>
          <a:prstGeom prst="rect">
            <a:avLst/>
          </a:prstGeom>
          <a:noFill/>
        </p:spPr>
        <p:txBody>
          <a:bodyPr wrap="square" rtlCol="0">
            <a:spAutoFit/>
          </a:bodyPr>
          <a:lstStyle/>
          <a:p>
            <a:r>
              <a:rPr lang="zh-TW" altLang="en-US" sz="2100" b="1" dirty="0">
                <a:solidFill>
                  <a:srgbClr val="FF0000"/>
                </a:solidFill>
              </a:rPr>
              <a:t>研發處網頁下載</a:t>
            </a:r>
            <a:endParaRPr lang="en-US" altLang="zh-TW" sz="2100" b="1" dirty="0">
              <a:solidFill>
                <a:srgbClr val="FF0000"/>
              </a:solidFill>
            </a:endParaRPr>
          </a:p>
          <a:p>
            <a:r>
              <a:rPr lang="zh-TW" altLang="en-US" sz="2100" b="1" dirty="0">
                <a:solidFill>
                  <a:srgbClr val="FF0000"/>
                </a:solidFill>
              </a:rPr>
              <a:t>「</a:t>
            </a:r>
            <a:r>
              <a:rPr lang="zh-TW" altLang="zh-TW" sz="2100" b="1" dirty="0">
                <a:solidFill>
                  <a:srgbClr val="FF0000"/>
                </a:solidFill>
              </a:rPr>
              <a:t>App14_國內出差旅費報告表</a:t>
            </a:r>
            <a:r>
              <a:rPr lang="zh-TW" altLang="en-US" sz="2100" b="1" dirty="0">
                <a:solidFill>
                  <a:srgbClr val="FF0000"/>
                </a:solidFill>
              </a:rPr>
              <a:t>」</a:t>
            </a:r>
            <a:endParaRPr lang="en-US" altLang="zh-TW" sz="2100" b="1" dirty="0">
              <a:solidFill>
                <a:srgbClr val="FF0000"/>
              </a:solidFill>
            </a:endParaRPr>
          </a:p>
          <a:p>
            <a:endParaRPr lang="zh-TW" altLang="zh-TW" sz="2100" b="1" dirty="0">
              <a:solidFill>
                <a:srgbClr val="FF0000"/>
              </a:solidFill>
            </a:endParaRPr>
          </a:p>
        </p:txBody>
      </p:sp>
      <p:sp>
        <p:nvSpPr>
          <p:cNvPr id="15" name="文字方塊 14">
            <a:extLst>
              <a:ext uri="{FF2B5EF4-FFF2-40B4-BE49-F238E27FC236}">
                <a16:creationId xmlns:a16="http://schemas.microsoft.com/office/drawing/2014/main" id="{4F8A8522-5B0C-8F5D-19E3-7AACB08E5D45}"/>
              </a:ext>
            </a:extLst>
          </p:cNvPr>
          <p:cNvSpPr txBox="1"/>
          <p:nvPr/>
        </p:nvSpPr>
        <p:spPr>
          <a:xfrm>
            <a:off x="7172497" y="3719917"/>
            <a:ext cx="4427832" cy="1174790"/>
          </a:xfrm>
          <a:prstGeom prst="roundRect">
            <a:avLst/>
          </a:prstGeom>
          <a:solidFill>
            <a:srgbClr val="FFFF00"/>
          </a:solidFill>
          <a:ln w="28575">
            <a:solidFill>
              <a:srgbClr val="00B0F0"/>
            </a:solidFill>
          </a:ln>
        </p:spPr>
        <p:style>
          <a:lnRef idx="2">
            <a:schemeClr val="dk1"/>
          </a:lnRef>
          <a:fillRef idx="1">
            <a:schemeClr val="lt1"/>
          </a:fillRef>
          <a:effectRef idx="0">
            <a:schemeClr val="dk1"/>
          </a:effectRef>
          <a:fontRef idx="minor">
            <a:schemeClr val="dk1"/>
          </a:fontRef>
        </p:style>
        <p:txBody>
          <a:bodyPr wrap="square" rtlCol="0">
            <a:spAutoFit/>
          </a:bodyPr>
          <a:lstStyle/>
          <a:p>
            <a:pPr>
              <a:spcBef>
                <a:spcPts val="1200"/>
              </a:spcBef>
            </a:pPr>
            <a:r>
              <a:rPr lang="zh-TW" altLang="en-US" sz="2100" dirty="0">
                <a:solidFill>
                  <a:srgbClr val="363D3D"/>
                </a:solidFill>
                <a:latin typeface="微軟正黑體" pitchFamily="34" charset="-120"/>
              </a:rPr>
              <a:t>請依表單款項名稱，顯示費用金額；若同時報支其他費用，檢附報支憑證即可。</a:t>
            </a:r>
          </a:p>
        </p:txBody>
      </p:sp>
      <p:cxnSp>
        <p:nvCxnSpPr>
          <p:cNvPr id="16" name="直線單箭頭接點 15">
            <a:extLst>
              <a:ext uri="{FF2B5EF4-FFF2-40B4-BE49-F238E27FC236}">
                <a16:creationId xmlns:a16="http://schemas.microsoft.com/office/drawing/2014/main" id="{5B2E27FE-6818-04C8-D9A6-8CD48278142A}"/>
              </a:ext>
            </a:extLst>
          </p:cNvPr>
          <p:cNvCxnSpPr>
            <a:cxnSpLocks/>
            <a:stCxn id="6" idx="3"/>
            <a:endCxn id="9" idx="3"/>
          </p:cNvCxnSpPr>
          <p:nvPr/>
        </p:nvCxnSpPr>
        <p:spPr>
          <a:xfrm flipH="1">
            <a:off x="3646501" y="1197294"/>
            <a:ext cx="713273" cy="506000"/>
          </a:xfrm>
          <a:prstGeom prst="straightConnector1">
            <a:avLst/>
          </a:prstGeom>
          <a:ln w="28575" cmpd="sng">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122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CA8D9AD5-F248-4919-864A-CFD76CC027D6}" type="slidenum">
              <a:rPr lang="en-US" altLang="zh-TW" smtClean="0"/>
              <a:pPr/>
              <a:t>3</a:t>
            </a:fld>
            <a:endParaRPr lang="en-US" altLang="zh-TW" dirty="0"/>
          </a:p>
        </p:txBody>
      </p:sp>
      <p:graphicFrame>
        <p:nvGraphicFramePr>
          <p:cNvPr id="9" name="內容版面配置區 8"/>
          <p:cNvGraphicFramePr>
            <a:graphicFrameLocks noGrp="1"/>
          </p:cNvGraphicFramePr>
          <p:nvPr>
            <p:ph idx="1"/>
            <p:extLst>
              <p:ext uri="{D42A27DB-BD31-4B8C-83A1-F6EECF244321}">
                <p14:modId xmlns:p14="http://schemas.microsoft.com/office/powerpoint/2010/main" val="3125317463"/>
              </p:ext>
            </p:extLst>
          </p:nvPr>
        </p:nvGraphicFramePr>
        <p:xfrm>
          <a:off x="2359697" y="120172"/>
          <a:ext cx="9304944" cy="625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圖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6928" y="1800247"/>
            <a:ext cx="2653938" cy="2653938"/>
          </a:xfrm>
          <a:prstGeom prst="rect">
            <a:avLst/>
          </a:prstGeom>
        </p:spPr>
      </p:pic>
      <p:sp>
        <p:nvSpPr>
          <p:cNvPr id="12" name="矩形 11">
            <a:hlinkClick r:id="rId8" action="ppaction://hlinksldjump"/>
          </p:cNvPr>
          <p:cNvSpPr/>
          <p:nvPr/>
        </p:nvSpPr>
        <p:spPr>
          <a:xfrm>
            <a:off x="3073509" y="1063420"/>
            <a:ext cx="7972672" cy="617944"/>
          </a:xfrm>
          <a:prstGeom prst="rect">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zh-TW" altLang="en-US"/>
          </a:p>
        </p:txBody>
      </p:sp>
      <p:sp>
        <p:nvSpPr>
          <p:cNvPr id="13" name="文字方塊 12">
            <a:hlinkClick r:id="rId9" action="ppaction://hlinksldjump"/>
          </p:cNvPr>
          <p:cNvSpPr txBox="1"/>
          <p:nvPr/>
        </p:nvSpPr>
        <p:spPr>
          <a:xfrm>
            <a:off x="3497972" y="1231289"/>
            <a:ext cx="7548209" cy="432027"/>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621216"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採購相關</a:t>
            </a:r>
            <a:r>
              <a:rPr lang="zh-TW" altLang="en-US" sz="2800" dirty="0">
                <a:solidFill>
                  <a:prstClr val="white"/>
                </a:solidFill>
                <a:latin typeface="Calibri"/>
                <a:ea typeface="微軟正黑體" panose="020B0604030504040204" pitchFamily="34" charset="-120"/>
              </a:rPr>
              <a:t>注意事項</a:t>
            </a:r>
            <a:r>
              <a:rPr lang="en-US" altLang="zh-TW" sz="2800" kern="1200" dirty="0">
                <a:solidFill>
                  <a:schemeClr val="tx1"/>
                </a:solidFill>
              </a:rPr>
              <a:t>………...........................</a:t>
            </a:r>
            <a:r>
              <a:rPr lang="zh-TW" altLang="en-US" sz="2800" kern="1200" dirty="0">
                <a:solidFill>
                  <a:schemeClr val="tx1"/>
                </a:solidFill>
              </a:rPr>
              <a:t> </a:t>
            </a:r>
            <a:r>
              <a:rPr lang="en-US" altLang="zh-TW" sz="2800" kern="1200" dirty="0"/>
              <a:t>(P.8)</a:t>
            </a:r>
            <a:endParaRPr lang="zh-TW" altLang="en-US" sz="2800" kern="1200" dirty="0"/>
          </a:p>
        </p:txBody>
      </p:sp>
      <p:sp>
        <p:nvSpPr>
          <p:cNvPr id="5" name="橢圓 4"/>
          <p:cNvSpPr/>
          <p:nvPr/>
        </p:nvSpPr>
        <p:spPr>
          <a:xfrm>
            <a:off x="2822803" y="1016938"/>
            <a:ext cx="911419" cy="860731"/>
          </a:xfrm>
          <a:prstGeom prst="ellipse">
            <a:avLst/>
          </a:prstGeom>
          <a:solidFill>
            <a:srgbClr val="FF0000"/>
          </a:solidFill>
          <a:ln>
            <a:solidFill>
              <a:schemeClr val="accent5">
                <a:lumMod val="60000"/>
                <a:lumOff val="40000"/>
              </a:schemeClr>
            </a:solidFill>
          </a:ln>
          <a:scene3d>
            <a:camera prst="orthographicFront"/>
            <a:lightRig rig="flat" dir="t"/>
          </a:scene3d>
          <a:sp3d z="190500" extrusionH="12700" prstMaterial="plastic">
            <a:bevelT w="50800" h="50800"/>
          </a:sp3d>
        </p:spPr>
        <p:style>
          <a:lnRef idx="1">
            <a:schemeClr val="accent5">
              <a:hueOff val="6279576"/>
              <a:satOff val="-21819"/>
              <a:lumOff val="-3236"/>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zh-TW" altLang="en-US"/>
          </a:p>
        </p:txBody>
      </p:sp>
    </p:spTree>
    <p:extLst>
      <p:ext uri="{BB962C8B-B14F-4D97-AF65-F5344CB8AC3E}">
        <p14:creationId xmlns:p14="http://schemas.microsoft.com/office/powerpoint/2010/main" val="1860420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30345-B2AC-9676-7D48-F08441D58019}"/>
            </a:ext>
          </a:extLst>
        </p:cNvPr>
        <p:cNvGrpSpPr/>
        <p:nvPr/>
      </p:nvGrpSpPr>
      <p:grpSpPr>
        <a:xfrm>
          <a:off x="0" y="0"/>
          <a:ext cx="0" cy="0"/>
          <a:chOff x="0" y="0"/>
          <a:chExt cx="0" cy="0"/>
        </a:xfrm>
      </p:grpSpPr>
      <p:sp>
        <p:nvSpPr>
          <p:cNvPr id="8" name="內容版面配置區 1">
            <a:extLst>
              <a:ext uri="{FF2B5EF4-FFF2-40B4-BE49-F238E27FC236}">
                <a16:creationId xmlns:a16="http://schemas.microsoft.com/office/drawing/2014/main" id="{A8DAA622-49FC-4F2C-0D5C-20C5679DD613}"/>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pPr>
              <a:spcBef>
                <a:spcPts val="1200"/>
              </a:spcBef>
            </a:pPr>
            <a:r>
              <a:rPr lang="zh-TW" altLang="en-US" sz="2600" b="1" dirty="0"/>
              <a:t>需先確認業務費項下是否核定此項目；如無，則需先辦理變更</a:t>
            </a:r>
            <a:r>
              <a:rPr lang="en-US" altLang="zh-TW" sz="2600" b="1" dirty="0"/>
              <a:t>(</a:t>
            </a:r>
            <a:r>
              <a:rPr lang="zh-TW" altLang="en-US" sz="2600" b="1" dirty="0"/>
              <a:t>新增該類別</a:t>
            </a:r>
            <a:r>
              <a:rPr lang="en-US" altLang="zh-TW" sz="2600" b="1" dirty="0"/>
              <a:t>)</a:t>
            </a:r>
            <a:r>
              <a:rPr lang="zh-TW" altLang="en-US" sz="2600" b="1" dirty="0"/>
              <a:t>。</a:t>
            </a:r>
            <a:endParaRPr lang="en-US" altLang="zh-TW" sz="2600" b="1" dirty="0"/>
          </a:p>
          <a:p>
            <a:pPr>
              <a:spcBef>
                <a:spcPts val="1200"/>
              </a:spcBef>
            </a:pPr>
            <a:r>
              <a:rPr lang="zh-TW" altLang="en-US" sz="2600" b="1" dirty="0"/>
              <a:t>國科會計畫依「國科會補助國外學者專家來臺從事科技合作研究活動支付費用最高標準表」辦理。   </a:t>
            </a:r>
            <a:endParaRPr lang="en-US" altLang="zh-TW" sz="2600" b="1" dirty="0"/>
          </a:p>
          <a:p>
            <a:pPr marL="358775" indent="0">
              <a:lnSpc>
                <a:spcPct val="150000"/>
              </a:lnSpc>
              <a:spcBef>
                <a:spcPts val="1200"/>
              </a:spcBef>
              <a:buNone/>
            </a:pPr>
            <a:r>
              <a:rPr lang="zh-TW" altLang="en-US" sz="2100" b="1" dirty="0">
                <a:solidFill>
                  <a:srgbClr val="FF0000"/>
                </a:solidFill>
              </a:rPr>
              <a:t>請至財務處網頁</a:t>
            </a:r>
            <a:r>
              <a:rPr lang="en-US" altLang="zh-TW" sz="2100" b="1" dirty="0">
                <a:solidFill>
                  <a:srgbClr val="FF0000"/>
                </a:solidFill>
                <a:sym typeface="Wingdings" pitchFamily="2" charset="2"/>
              </a:rPr>
              <a:t></a:t>
            </a:r>
            <a:r>
              <a:rPr lang="zh-TW" altLang="en-US" sz="2100" b="1" dirty="0">
                <a:solidFill>
                  <a:srgbClr val="FF0000"/>
                </a:solidFill>
                <a:sym typeface="Wingdings" pitchFamily="2" charset="2"/>
              </a:rPr>
              <a:t>相關法規</a:t>
            </a:r>
            <a:r>
              <a:rPr lang="en-US" altLang="zh-TW" sz="2100" b="1" dirty="0">
                <a:solidFill>
                  <a:srgbClr val="FF0000"/>
                </a:solidFill>
                <a:sym typeface="Wingdings" pitchFamily="2" charset="2"/>
              </a:rPr>
              <a:t></a:t>
            </a:r>
            <a:r>
              <a:rPr lang="zh-TW" altLang="en-US" sz="2100" b="1" dirty="0">
                <a:solidFill>
                  <a:srgbClr val="FF0000"/>
                </a:solidFill>
              </a:rPr>
              <a:t>政府法規</a:t>
            </a:r>
            <a:r>
              <a:rPr lang="en-US" altLang="zh-TW" sz="2100" b="1" dirty="0">
                <a:solidFill>
                  <a:srgbClr val="FF0000"/>
                </a:solidFill>
                <a:sym typeface="Wingdings" pitchFamily="2" charset="2"/>
              </a:rPr>
              <a:t> </a:t>
            </a:r>
            <a:r>
              <a:rPr lang="zh-TW" altLang="en-US" sz="2100" b="1" dirty="0">
                <a:solidFill>
                  <a:srgbClr val="FF0000"/>
                </a:solidFill>
                <a:sym typeface="Wingdings" pitchFamily="2" charset="2"/>
              </a:rPr>
              <a:t>國科會</a:t>
            </a:r>
            <a:r>
              <a:rPr lang="zh-TW" altLang="en-US" sz="2100" b="1" dirty="0">
                <a:solidFill>
                  <a:srgbClr val="FF0000"/>
                </a:solidFill>
              </a:rPr>
              <a:t>補助國外學者專家來臺從事科技合作研究活動支付費用最高標準表</a:t>
            </a:r>
            <a:endParaRPr lang="en-US" altLang="zh-TW" sz="2100" b="1" dirty="0">
              <a:solidFill>
                <a:srgbClr val="FF0000"/>
              </a:solidFill>
            </a:endParaRPr>
          </a:p>
          <a:p>
            <a:pPr>
              <a:spcBef>
                <a:spcPts val="1200"/>
              </a:spcBef>
            </a:pPr>
            <a:r>
              <a:rPr lang="zh-TW" altLang="en-US" sz="2600" b="1" dirty="0">
                <a:sym typeface="Wingdings" pitchFamily="2" charset="2"/>
              </a:rPr>
              <a:t>非國科會計畫依「</a:t>
            </a:r>
            <a:r>
              <a:rPr lang="zh-TW" altLang="en-US" sz="2600" b="1" dirty="0"/>
              <a:t>各機關聘請國外顧問、專家及學者來臺工作期間支付費用最高標準表」辦理。    </a:t>
            </a:r>
            <a:endParaRPr lang="en-US" altLang="zh-TW" sz="2600" b="1" dirty="0"/>
          </a:p>
          <a:p>
            <a:pPr marL="358775" indent="0">
              <a:lnSpc>
                <a:spcPct val="150000"/>
              </a:lnSpc>
              <a:spcBef>
                <a:spcPts val="1200"/>
              </a:spcBef>
              <a:buNone/>
            </a:pPr>
            <a:r>
              <a:rPr lang="zh-TW" altLang="en-US" sz="2100" b="1" dirty="0">
                <a:solidFill>
                  <a:srgbClr val="FF0000"/>
                </a:solidFill>
              </a:rPr>
              <a:t>請至財務處網頁</a:t>
            </a:r>
            <a:r>
              <a:rPr lang="en-US" altLang="zh-TW" sz="2100" b="1" dirty="0">
                <a:solidFill>
                  <a:srgbClr val="FF0000"/>
                </a:solidFill>
                <a:sym typeface="Wingdings" pitchFamily="2" charset="2"/>
              </a:rPr>
              <a:t></a:t>
            </a:r>
            <a:r>
              <a:rPr lang="zh-TW" altLang="en-US" sz="2100" b="1" dirty="0">
                <a:solidFill>
                  <a:srgbClr val="FF0000"/>
                </a:solidFill>
                <a:sym typeface="Wingdings" pitchFamily="2" charset="2"/>
              </a:rPr>
              <a:t>相關法規</a:t>
            </a:r>
            <a:r>
              <a:rPr lang="en-US" altLang="zh-TW" sz="2100" b="1" dirty="0">
                <a:solidFill>
                  <a:srgbClr val="FF0000"/>
                </a:solidFill>
                <a:sym typeface="Wingdings" pitchFamily="2" charset="2"/>
              </a:rPr>
              <a:t></a:t>
            </a:r>
            <a:r>
              <a:rPr lang="zh-TW" altLang="en-US" sz="2100" b="1" dirty="0">
                <a:solidFill>
                  <a:srgbClr val="FF0000"/>
                </a:solidFill>
              </a:rPr>
              <a:t>政府法規</a:t>
            </a:r>
            <a:r>
              <a:rPr lang="en-US" altLang="zh-TW" sz="2100" b="1" dirty="0">
                <a:solidFill>
                  <a:srgbClr val="FF0000"/>
                </a:solidFill>
                <a:sym typeface="Wingdings" pitchFamily="2" charset="2"/>
              </a:rPr>
              <a:t></a:t>
            </a:r>
            <a:r>
              <a:rPr lang="zh-TW" altLang="en-US" sz="2100" b="1" dirty="0">
                <a:solidFill>
                  <a:srgbClr val="FF0000"/>
                </a:solidFill>
              </a:rPr>
              <a:t>各機關聘請國外顧問、專家及學者來臺工作期間支付費用最高標準表</a:t>
            </a:r>
            <a:endParaRPr lang="en-US" altLang="zh-TW" sz="2100" b="1" dirty="0">
              <a:solidFill>
                <a:srgbClr val="FF0000"/>
              </a:solidFill>
            </a:endParaRPr>
          </a:p>
          <a:p>
            <a:pPr>
              <a:spcBef>
                <a:spcPts val="1200"/>
              </a:spcBef>
            </a:pPr>
            <a:r>
              <a:rPr lang="zh-TW" altLang="en-US" sz="2600" b="1" dirty="0">
                <a:sym typeface="Wingdings" pitchFamily="2" charset="2"/>
              </a:rPr>
              <a:t>其他補助國外學者來</a:t>
            </a:r>
            <a:r>
              <a:rPr lang="zh-TW" altLang="en-US" sz="2600" b="1" dirty="0"/>
              <a:t>臺</a:t>
            </a:r>
            <a:r>
              <a:rPr lang="zh-TW" altLang="en-US" sz="2600" b="1" dirty="0">
                <a:sym typeface="Wingdings" pitchFamily="2" charset="2"/>
              </a:rPr>
              <a:t>之計畫，請逕依來函辦理。</a:t>
            </a:r>
            <a:endParaRPr lang="en-US" altLang="zh-TW" sz="2600" b="1" dirty="0"/>
          </a:p>
          <a:p>
            <a:pPr lvl="1">
              <a:lnSpc>
                <a:spcPct val="120000"/>
              </a:lnSpc>
              <a:spcBef>
                <a:spcPts val="0"/>
              </a:spcBef>
            </a:pPr>
            <a:endParaRPr lang="en-US" altLang="zh-TW" sz="2100" dirty="0">
              <a:solidFill>
                <a:schemeClr val="tx1"/>
              </a:solidFill>
            </a:endParaRPr>
          </a:p>
        </p:txBody>
      </p:sp>
      <p:sp>
        <p:nvSpPr>
          <p:cNvPr id="3" name="標題 2">
            <a:extLst>
              <a:ext uri="{FF2B5EF4-FFF2-40B4-BE49-F238E27FC236}">
                <a16:creationId xmlns:a16="http://schemas.microsoft.com/office/drawing/2014/main" id="{D2550DEC-02E9-3929-EEB4-5B2535B4E229}"/>
              </a:ext>
            </a:extLst>
          </p:cNvPr>
          <p:cNvSpPr>
            <a:spLocks noGrp="1"/>
          </p:cNvSpPr>
          <p:nvPr>
            <p:ph type="title"/>
          </p:nvPr>
        </p:nvSpPr>
        <p:spPr>
          <a:xfrm>
            <a:off x="879231" y="272562"/>
            <a:ext cx="9896425" cy="684254"/>
          </a:xfrm>
        </p:spPr>
        <p:txBody>
          <a:bodyPr/>
          <a:lstStyle/>
          <a:p>
            <a:r>
              <a:rPr lang="zh-TW" altLang="en-US" dirty="0"/>
              <a:t>邀請國外學者來臺費用</a:t>
            </a:r>
            <a:r>
              <a:rPr lang="en-US" altLang="zh-TW" dirty="0"/>
              <a:t>(</a:t>
            </a:r>
            <a:r>
              <a:rPr lang="en-US" altLang="zh-TW" dirty="0">
                <a:latin typeface="Times New Roman" panose="02020603050405020304" pitchFamily="18" charset="0"/>
                <a:cs typeface="Times New Roman" panose="02020603050405020304" pitchFamily="18" charset="0"/>
              </a:rPr>
              <a:t>1/3</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EB507C0E-A554-4532-5ADA-1716EA2347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40030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DA6B1-31F4-0325-1512-ACF0BC0A99C7}"/>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F43F6B79-19EA-FE54-A15C-F3CB9B06D5BE}"/>
              </a:ext>
            </a:extLst>
          </p:cNvPr>
          <p:cNvSpPr>
            <a:spLocks noGrp="1"/>
          </p:cNvSpPr>
          <p:nvPr>
            <p:ph type="title"/>
          </p:nvPr>
        </p:nvSpPr>
        <p:spPr>
          <a:xfrm>
            <a:off x="879231" y="272562"/>
            <a:ext cx="9896425" cy="684254"/>
          </a:xfrm>
        </p:spPr>
        <p:txBody>
          <a:bodyPr/>
          <a:lstStyle/>
          <a:p>
            <a:r>
              <a:rPr lang="zh-TW" altLang="en-US" dirty="0"/>
              <a:t>邀請國外學者來臺費用</a:t>
            </a:r>
            <a:r>
              <a:rPr lang="en-US" altLang="zh-TW" dirty="0"/>
              <a:t>(</a:t>
            </a:r>
            <a:r>
              <a:rPr lang="en-US" altLang="zh-TW" dirty="0">
                <a:latin typeface="Times New Roman" panose="02020603050405020304" pitchFamily="18" charset="0"/>
                <a:cs typeface="Times New Roman" panose="02020603050405020304" pitchFamily="18" charset="0"/>
              </a:rPr>
              <a:t>2/3</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5F21D444-EF30-9C8D-BBD2-551B52C24B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4" name="內容版面配置區 1">
            <a:extLst>
              <a:ext uri="{FF2B5EF4-FFF2-40B4-BE49-F238E27FC236}">
                <a16:creationId xmlns:a16="http://schemas.microsoft.com/office/drawing/2014/main" id="{BE8E0776-4CD2-E49A-DC4E-03560981ACF3}"/>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應檢附文件：</a:t>
            </a:r>
          </a:p>
          <a:p>
            <a:pPr lvl="1">
              <a:spcBef>
                <a:spcPts val="1200"/>
              </a:spcBef>
            </a:pPr>
            <a:r>
              <a:rPr lang="zh-TW" altLang="en-US" sz="2100" dirty="0"/>
              <a:t>機票費單據</a:t>
            </a:r>
            <a:endParaRPr lang="en-US" altLang="zh-TW" sz="2100" dirty="0"/>
          </a:p>
          <a:p>
            <a:pPr lvl="2">
              <a:spcBef>
                <a:spcPts val="1200"/>
              </a:spcBef>
            </a:pPr>
            <a:r>
              <a:rPr lang="zh-TW" altLang="zh-TW" sz="1900" dirty="0"/>
              <a:t>機票</a:t>
            </a:r>
            <a:r>
              <a:rPr lang="zh-TW" altLang="zh-TW" sz="1900" b="1" dirty="0">
                <a:solidFill>
                  <a:srgbClr val="FF0000"/>
                </a:solidFill>
              </a:rPr>
              <a:t>票根</a:t>
            </a:r>
            <a:r>
              <a:rPr lang="zh-TW" altLang="zh-TW" sz="1900" dirty="0"/>
              <a:t>或電子機票</a:t>
            </a:r>
            <a:endParaRPr lang="en-US" altLang="zh-TW" sz="1900" dirty="0"/>
          </a:p>
          <a:p>
            <a:pPr lvl="2">
              <a:spcBef>
                <a:spcPts val="1200"/>
              </a:spcBef>
            </a:pPr>
            <a:r>
              <a:rPr lang="zh-TW" altLang="zh-TW" sz="1900" dirty="0"/>
              <a:t>國際線航空機票</a:t>
            </a:r>
            <a:r>
              <a:rPr lang="zh-TW" altLang="zh-TW" sz="1900" b="1" dirty="0">
                <a:solidFill>
                  <a:srgbClr val="FF0000"/>
                </a:solidFill>
              </a:rPr>
              <a:t>購票證明</a:t>
            </a:r>
            <a:r>
              <a:rPr lang="zh-TW" altLang="zh-TW" sz="1900" dirty="0"/>
              <a:t>單或旅行業代收轉付收據或其他足資證明支付票款之文件</a:t>
            </a:r>
            <a:endParaRPr lang="en-US" altLang="zh-TW" sz="1900" dirty="0"/>
          </a:p>
          <a:p>
            <a:pPr lvl="1"/>
            <a:r>
              <a:rPr lang="zh-TW" altLang="en-US" sz="2100" dirty="0"/>
              <a:t>生活費</a:t>
            </a:r>
            <a:endParaRPr lang="en-US" altLang="zh-TW" sz="2100" dirty="0"/>
          </a:p>
          <a:p>
            <a:pPr lvl="2">
              <a:spcBef>
                <a:spcPts val="1200"/>
              </a:spcBef>
            </a:pPr>
            <a:r>
              <a:rPr lang="zh-TW" altLang="en-US" sz="1900" dirty="0"/>
              <a:t>領款收據</a:t>
            </a:r>
            <a:r>
              <a:rPr lang="en-US" altLang="zh-TW" sz="1900" dirty="0"/>
              <a:t>(</a:t>
            </a:r>
            <a:r>
              <a:rPr lang="zh-TW" altLang="en-US" sz="1900" dirty="0"/>
              <a:t>須扣所得稅</a:t>
            </a:r>
            <a:r>
              <a:rPr lang="en-US" altLang="zh-TW" sz="1900" dirty="0"/>
              <a:t>)</a:t>
            </a:r>
          </a:p>
          <a:p>
            <a:pPr lvl="2">
              <a:spcBef>
                <a:spcPts val="1200"/>
              </a:spcBef>
            </a:pPr>
            <a:r>
              <a:rPr lang="zh-TW" altLang="en-US" sz="1900" dirty="0"/>
              <a:t>所得清冊</a:t>
            </a:r>
            <a:endParaRPr lang="en-US" altLang="zh-TW" sz="1900" dirty="0"/>
          </a:p>
          <a:p>
            <a:pPr lvl="2">
              <a:spcBef>
                <a:spcPts val="1200"/>
              </a:spcBef>
            </a:pPr>
            <a:r>
              <a:rPr lang="zh-TW" altLang="en-US" sz="1900" dirty="0"/>
              <a:t>搭機證明：</a:t>
            </a:r>
            <a:endParaRPr lang="en-US" altLang="zh-TW" sz="1900" dirty="0"/>
          </a:p>
          <a:p>
            <a:pPr marL="985838" lvl="2" indent="0">
              <a:spcBef>
                <a:spcPts val="600"/>
              </a:spcBef>
              <a:buNone/>
            </a:pPr>
            <a:r>
              <a:rPr lang="zh-TW" altLang="en-US" sz="1900" dirty="0"/>
              <a:t>    </a:t>
            </a:r>
            <a:r>
              <a:rPr lang="en-US" altLang="zh-TW" sz="1900" dirty="0"/>
              <a:t>1. </a:t>
            </a:r>
            <a:r>
              <a:rPr lang="zh-TW" altLang="en-US" sz="1900" dirty="0"/>
              <a:t>航空公司搭機證明（</a:t>
            </a:r>
            <a:r>
              <a:rPr lang="en-US" altLang="zh-TW" sz="1900" dirty="0"/>
              <a:t>Boarding Certificate</a:t>
            </a:r>
            <a:r>
              <a:rPr lang="zh-TW" altLang="en-US" sz="1900" dirty="0"/>
              <a:t>）</a:t>
            </a:r>
          </a:p>
          <a:p>
            <a:pPr marL="985838" lvl="2" indent="0">
              <a:spcBef>
                <a:spcPts val="600"/>
              </a:spcBef>
              <a:buNone/>
            </a:pPr>
            <a:r>
              <a:rPr lang="zh-TW" altLang="en-US" sz="1900" dirty="0"/>
              <a:t>    </a:t>
            </a:r>
            <a:r>
              <a:rPr lang="en-US" altLang="zh-TW" sz="1900" dirty="0"/>
              <a:t>2. </a:t>
            </a:r>
            <a:r>
              <a:rPr lang="zh-TW" altLang="en-US" sz="1900" dirty="0"/>
              <a:t>航空公司開立的搭乘紀錄</a:t>
            </a:r>
          </a:p>
          <a:p>
            <a:pPr marL="985838" lvl="2" indent="0">
              <a:spcBef>
                <a:spcPts val="600"/>
              </a:spcBef>
              <a:buNone/>
            </a:pPr>
            <a:r>
              <a:rPr lang="zh-TW" altLang="en-US" sz="1900" dirty="0"/>
              <a:t>　</a:t>
            </a:r>
            <a:r>
              <a:rPr lang="en-US" altLang="zh-TW" sz="1900" dirty="0"/>
              <a:t>3. </a:t>
            </a:r>
            <a:r>
              <a:rPr lang="zh-TW" altLang="en-US" sz="1900" dirty="0"/>
              <a:t>護照出入境章影本</a:t>
            </a:r>
          </a:p>
          <a:p>
            <a:pPr marL="985838" lvl="2" indent="0">
              <a:spcBef>
                <a:spcPts val="600"/>
              </a:spcBef>
              <a:buNone/>
            </a:pPr>
            <a:r>
              <a:rPr lang="zh-TW" altLang="en-US" sz="1900" dirty="0"/>
              <a:t>    </a:t>
            </a:r>
            <a:r>
              <a:rPr lang="en-US" altLang="zh-TW" sz="1900" dirty="0"/>
              <a:t>4. </a:t>
            </a:r>
            <a:r>
              <a:rPr lang="zh-TW" altLang="en-US" sz="1900" dirty="0"/>
              <a:t>航空公司電子搭機紀錄／電子登機證</a:t>
            </a:r>
            <a:endParaRPr lang="en-US" altLang="zh-TW" sz="1900" dirty="0"/>
          </a:p>
          <a:p>
            <a:pPr marL="985838" lvl="2" indent="0">
              <a:spcBef>
                <a:spcPts val="600"/>
              </a:spcBef>
              <a:buNone/>
            </a:pPr>
            <a:r>
              <a:rPr lang="zh-TW" altLang="en-US" sz="1900" dirty="0"/>
              <a:t>    </a:t>
            </a:r>
            <a:r>
              <a:rPr lang="en-US" altLang="zh-TW" sz="1900" dirty="0"/>
              <a:t>5. </a:t>
            </a:r>
            <a:r>
              <a:rPr lang="zh-TW" altLang="en-US" sz="1900" dirty="0"/>
              <a:t>其他足以證明「確實搭乘該航班來臺」的文件</a:t>
            </a:r>
            <a:endParaRPr lang="en-US" altLang="zh-TW" sz="1900" dirty="0"/>
          </a:p>
          <a:p>
            <a:pPr lvl="2">
              <a:spcBef>
                <a:spcPts val="1200"/>
              </a:spcBef>
            </a:pPr>
            <a:r>
              <a:rPr lang="zh-TW" altLang="en-US" sz="1900" dirty="0"/>
              <a:t>二代雇主補充保費</a:t>
            </a:r>
            <a:r>
              <a:rPr lang="en-US" altLang="zh-TW" sz="1900" dirty="0"/>
              <a:t>(</a:t>
            </a:r>
            <a:r>
              <a:rPr lang="zh-TW" altLang="en-US" sz="1900" dirty="0"/>
              <a:t>國科會案報支預算項目與生活費不同</a:t>
            </a:r>
            <a:r>
              <a:rPr lang="en-US" altLang="zh-TW" sz="1900" dirty="0"/>
              <a:t>)</a:t>
            </a:r>
          </a:p>
          <a:p>
            <a:pPr lvl="1">
              <a:lnSpc>
                <a:spcPct val="120000"/>
              </a:lnSpc>
              <a:spcBef>
                <a:spcPts val="0"/>
              </a:spcBef>
            </a:pPr>
            <a:endParaRPr lang="en-US" altLang="zh-TW" sz="2100" dirty="0">
              <a:solidFill>
                <a:schemeClr val="tx1"/>
              </a:solidFill>
            </a:endParaRPr>
          </a:p>
        </p:txBody>
      </p:sp>
    </p:spTree>
    <p:extLst>
      <p:ext uri="{BB962C8B-B14F-4D97-AF65-F5344CB8AC3E}">
        <p14:creationId xmlns:p14="http://schemas.microsoft.com/office/powerpoint/2010/main" val="336545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EEA23-2850-7CEC-E210-3B4A30654E3F}"/>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37CEC287-7E64-92BB-8FAB-7B1316C72630}"/>
              </a:ext>
            </a:extLst>
          </p:cNvPr>
          <p:cNvSpPr>
            <a:spLocks noGrp="1"/>
          </p:cNvSpPr>
          <p:nvPr>
            <p:ph type="title"/>
          </p:nvPr>
        </p:nvSpPr>
        <p:spPr>
          <a:xfrm>
            <a:off x="879231" y="272562"/>
            <a:ext cx="9896425" cy="684254"/>
          </a:xfrm>
        </p:spPr>
        <p:txBody>
          <a:bodyPr/>
          <a:lstStyle/>
          <a:p>
            <a:r>
              <a:rPr lang="zh-TW" altLang="en-US" dirty="0"/>
              <a:t>邀請國外學者來臺費用</a:t>
            </a:r>
            <a:r>
              <a:rPr lang="en-US" altLang="zh-TW" dirty="0"/>
              <a:t>(</a:t>
            </a:r>
            <a:r>
              <a:rPr lang="en-US" altLang="zh-TW" dirty="0">
                <a:latin typeface="Times New Roman" panose="02020603050405020304" pitchFamily="18" charset="0"/>
                <a:cs typeface="Times New Roman" panose="02020603050405020304" pitchFamily="18" charset="0"/>
              </a:rPr>
              <a:t>3/3</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C056301C-D035-D0AD-B7E3-A8A2477FFD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4" name="內容版面配置區 1">
            <a:extLst>
              <a:ext uri="{FF2B5EF4-FFF2-40B4-BE49-F238E27FC236}">
                <a16:creationId xmlns:a16="http://schemas.microsoft.com/office/drawing/2014/main" id="{226B4F23-9BFF-45C7-C202-626AA040DD41}"/>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所得稅之計算：</a:t>
            </a:r>
          </a:p>
          <a:p>
            <a:pPr lvl="1"/>
            <a:r>
              <a:rPr lang="zh-TW" altLang="en-US" sz="2100" dirty="0"/>
              <a:t>所得當年度</a:t>
            </a:r>
            <a:r>
              <a:rPr lang="zh-TW" altLang="en-US" sz="2100" b="1" dirty="0">
                <a:solidFill>
                  <a:srgbClr val="FF0000"/>
                </a:solidFill>
              </a:rPr>
              <a:t>未在台灣累積居住</a:t>
            </a:r>
            <a:r>
              <a:rPr lang="en-US" altLang="zh-TW" sz="2100" b="1" dirty="0">
                <a:solidFill>
                  <a:srgbClr val="FF0000"/>
                </a:solidFill>
              </a:rPr>
              <a:t>183</a:t>
            </a:r>
            <a:r>
              <a:rPr lang="zh-TW" altLang="en-US" sz="2100" b="1" dirty="0">
                <a:solidFill>
                  <a:srgbClr val="FF0000"/>
                </a:solidFill>
              </a:rPr>
              <a:t>天</a:t>
            </a:r>
            <a:r>
              <a:rPr lang="zh-TW" altLang="en-US" sz="2100" dirty="0"/>
              <a:t>者</a:t>
            </a:r>
            <a:endParaRPr lang="en-US" altLang="zh-TW" sz="2100" dirty="0"/>
          </a:p>
          <a:p>
            <a:pPr lvl="2"/>
            <a:r>
              <a:rPr lang="zh-TW" altLang="en-US" sz="1900" dirty="0"/>
              <a:t>超過基本工資</a:t>
            </a:r>
            <a:r>
              <a:rPr lang="en-US" altLang="zh-TW" sz="1900" dirty="0"/>
              <a:t>1.5</a:t>
            </a:r>
            <a:r>
              <a:rPr lang="zh-TW" altLang="en-US" sz="1900" dirty="0"/>
              <a:t>倍以上：扣</a:t>
            </a:r>
            <a:r>
              <a:rPr lang="en-US" altLang="zh-TW" sz="1900" dirty="0"/>
              <a:t>18%</a:t>
            </a:r>
          </a:p>
          <a:p>
            <a:pPr lvl="2"/>
            <a:r>
              <a:rPr lang="zh-TW" altLang="en-US" sz="1900" dirty="0"/>
              <a:t>未超過基本工資</a:t>
            </a:r>
            <a:r>
              <a:rPr lang="en-US" altLang="zh-TW" sz="1900" dirty="0"/>
              <a:t>1.5</a:t>
            </a:r>
            <a:r>
              <a:rPr lang="zh-TW" altLang="en-US" sz="1900" dirty="0"/>
              <a:t>倍：扣</a:t>
            </a:r>
            <a:r>
              <a:rPr lang="en-US" altLang="zh-TW" sz="1900" dirty="0"/>
              <a:t>6%</a:t>
            </a:r>
          </a:p>
          <a:p>
            <a:pPr marL="685800" lvl="2" indent="0">
              <a:buNone/>
            </a:pPr>
            <a:r>
              <a:rPr lang="zh-TW" altLang="en-US" sz="1900" dirty="0"/>
              <a:t>   </a:t>
            </a:r>
            <a:r>
              <a:rPr lang="en-US" altLang="zh-TW" sz="1900" dirty="0"/>
              <a:t>(</a:t>
            </a:r>
            <a:r>
              <a:rPr lang="zh-TW" altLang="en-US" sz="1900" dirty="0"/>
              <a:t>註：基本工資請依勞動部公告為主</a:t>
            </a:r>
            <a:r>
              <a:rPr lang="en-US" altLang="zh-TW" sz="1900" dirty="0"/>
              <a:t>)</a:t>
            </a:r>
          </a:p>
          <a:p>
            <a:r>
              <a:rPr lang="zh-TW" altLang="en-US" sz="2600" b="1" dirty="0"/>
              <a:t>二代雇主補充保費計算：</a:t>
            </a:r>
            <a:endParaRPr lang="en-US" altLang="zh-TW" sz="2600" b="1" dirty="0"/>
          </a:p>
          <a:p>
            <a:pPr lvl="1">
              <a:lnSpc>
                <a:spcPct val="120000"/>
              </a:lnSpc>
              <a:spcBef>
                <a:spcPts val="1200"/>
              </a:spcBef>
            </a:pPr>
            <a:r>
              <a:rPr lang="zh-TW" altLang="en-US" sz="2100" dirty="0"/>
              <a:t>所得代號</a:t>
            </a:r>
            <a:r>
              <a:rPr lang="en-US" altLang="zh-TW" sz="2100" b="1" dirty="0">
                <a:solidFill>
                  <a:srgbClr val="FF0000"/>
                </a:solidFill>
              </a:rPr>
              <a:t>50</a:t>
            </a:r>
            <a:r>
              <a:rPr lang="zh-TW" altLang="en-US" sz="2100" dirty="0"/>
              <a:t>者：</a:t>
            </a:r>
            <a:r>
              <a:rPr lang="en-US" altLang="zh-TW" sz="2100" dirty="0"/>
              <a:t>2.11%(</a:t>
            </a:r>
            <a:r>
              <a:rPr lang="zh-TW" altLang="en-US" sz="2100" dirty="0"/>
              <a:t>依健保署規定</a:t>
            </a:r>
            <a:r>
              <a:rPr lang="en-US" altLang="zh-TW" sz="2100" dirty="0"/>
              <a:t>)</a:t>
            </a:r>
          </a:p>
        </p:txBody>
      </p:sp>
    </p:spTree>
    <p:extLst>
      <p:ext uri="{BB962C8B-B14F-4D97-AF65-F5344CB8AC3E}">
        <p14:creationId xmlns:p14="http://schemas.microsoft.com/office/powerpoint/2010/main" val="297574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29AA6-6DC4-629A-A96A-F25DFC699262}"/>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9BECB3F6-3C30-0C88-1C47-87F952E14DA1}"/>
              </a:ext>
            </a:extLst>
          </p:cNvPr>
          <p:cNvSpPr>
            <a:spLocks noGrp="1"/>
          </p:cNvSpPr>
          <p:nvPr>
            <p:ph type="title"/>
          </p:nvPr>
        </p:nvSpPr>
        <p:spPr>
          <a:xfrm>
            <a:off x="879231" y="272562"/>
            <a:ext cx="9896425" cy="684254"/>
          </a:xfrm>
        </p:spPr>
        <p:txBody>
          <a:bodyPr/>
          <a:lstStyle/>
          <a:p>
            <a:r>
              <a:rPr lang="zh-TW" altLang="en-US" dirty="0"/>
              <a:t>國科會</a:t>
            </a:r>
            <a:r>
              <a:rPr lang="en-US" altLang="zh-TW" dirty="0"/>
              <a:t>-</a:t>
            </a:r>
            <a:r>
              <a:rPr lang="zh-TW" altLang="en-US" dirty="0"/>
              <a:t>彈性支用額度</a:t>
            </a:r>
            <a:r>
              <a:rPr lang="en-US" altLang="zh-TW" dirty="0"/>
              <a:t>(</a:t>
            </a:r>
            <a:r>
              <a:rPr lang="en-US" altLang="zh-TW" dirty="0">
                <a:latin typeface="Times New Roman" panose="02020603050405020304" pitchFamily="18" charset="0"/>
                <a:cs typeface="Times New Roman" panose="02020603050405020304" pitchFamily="18" charset="0"/>
              </a:rPr>
              <a:t>1/2</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8CF9AB46-CA9E-9623-D599-46B1AF545E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4" name="內容版面配置區 1">
            <a:extLst>
              <a:ext uri="{FF2B5EF4-FFF2-40B4-BE49-F238E27FC236}">
                <a16:creationId xmlns:a16="http://schemas.microsoft.com/office/drawing/2014/main" id="{6ECEAD5F-89F0-38A0-1C58-DC0CC001072C}"/>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可使用之額度請詳</a:t>
            </a:r>
            <a:r>
              <a:rPr lang="zh-TW" altLang="en-US" sz="2600" b="1" dirty="0">
                <a:solidFill>
                  <a:srgbClr val="FF0000"/>
                </a:solidFill>
              </a:rPr>
              <a:t>核定清單</a:t>
            </a:r>
            <a:r>
              <a:rPr lang="zh-TW" altLang="en-US" sz="2600" b="1" dirty="0"/>
              <a:t>。</a:t>
            </a:r>
            <a:endParaRPr lang="en-US" altLang="zh-TW" sz="2600" b="1" dirty="0"/>
          </a:p>
          <a:p>
            <a:r>
              <a:rPr lang="zh-TW" altLang="en-US" sz="2600" b="1" dirty="0"/>
              <a:t>使用範圍：</a:t>
            </a:r>
            <a:r>
              <a:rPr lang="en-US" altLang="zh-TW" sz="2600" b="1" dirty="0">
                <a:solidFill>
                  <a:srgbClr val="464646"/>
                </a:solidFill>
              </a:rPr>
              <a:t>(</a:t>
            </a:r>
            <a:r>
              <a:rPr lang="zh-TW" altLang="en-US" sz="2600" b="1" dirty="0">
                <a:solidFill>
                  <a:srgbClr val="464646"/>
                </a:solidFill>
              </a:rPr>
              <a:t>詳</a:t>
            </a:r>
            <a:r>
              <a:rPr lang="en-US" altLang="zh-TW" sz="2600" b="1" dirty="0">
                <a:solidFill>
                  <a:srgbClr val="464646"/>
                </a:solidFill>
              </a:rPr>
              <a:t>P.52</a:t>
            </a:r>
            <a:r>
              <a:rPr lang="zh-TW" altLang="en-US" sz="2600" b="1" dirty="0">
                <a:solidFill>
                  <a:srgbClr val="464646"/>
                </a:solidFill>
              </a:rPr>
              <a:t>常用法規</a:t>
            </a:r>
            <a:r>
              <a:rPr lang="en-US" altLang="zh-TW" sz="2600" b="1" dirty="0">
                <a:solidFill>
                  <a:srgbClr val="464646"/>
                </a:solidFill>
              </a:rPr>
              <a:t>)</a:t>
            </a:r>
            <a:endParaRPr lang="en-US" altLang="zh-TW" sz="2600" b="1" dirty="0"/>
          </a:p>
          <a:p>
            <a:pPr lvl="1">
              <a:spcBef>
                <a:spcPts val="1200"/>
              </a:spcBef>
            </a:pPr>
            <a:r>
              <a:rPr lang="zh-TW" altLang="en-US" sz="2100" dirty="0"/>
              <a:t>接待</a:t>
            </a:r>
            <a:r>
              <a:rPr lang="zh-TW" altLang="en-US" sz="2100" b="1" dirty="0">
                <a:solidFill>
                  <a:srgbClr val="FF0000"/>
                </a:solidFill>
              </a:rPr>
              <a:t>國外訪賓</a:t>
            </a:r>
            <a:r>
              <a:rPr lang="zh-TW" altLang="en-US" sz="2100" dirty="0"/>
              <a:t>之餐敘及饋贈、或國際交流。</a:t>
            </a:r>
            <a:endParaRPr lang="en-US" altLang="zh-TW" sz="2100" dirty="0"/>
          </a:p>
          <a:p>
            <a:pPr lvl="1">
              <a:spcBef>
                <a:spcPts val="1200"/>
              </a:spcBef>
            </a:pPr>
            <a:r>
              <a:rPr lang="zh-TW" altLang="zh-TW" sz="2100" dirty="0"/>
              <a:t>同一執行機構人員</a:t>
            </a:r>
            <a:r>
              <a:rPr lang="en-US" altLang="zh-TW" sz="2100" dirty="0"/>
              <a:t>(</a:t>
            </a:r>
            <a:r>
              <a:rPr lang="zh-TW" altLang="zh-TW" sz="2100" dirty="0"/>
              <a:t>非計畫內相關人員</a:t>
            </a:r>
            <a:r>
              <a:rPr lang="en-US" altLang="zh-TW" sz="2100" dirty="0"/>
              <a:t>)</a:t>
            </a:r>
            <a:r>
              <a:rPr lang="zh-TW" altLang="zh-TW" sz="2100" dirty="0"/>
              <a:t>支援計畫研究相關會議之諮詢或文件資料之撰稿、審查等，</a:t>
            </a:r>
            <a:r>
              <a:rPr lang="zh-TW" altLang="zh-TW" sz="2100" b="1" dirty="0">
                <a:solidFill>
                  <a:srgbClr val="FF0000"/>
                </a:solidFill>
              </a:rPr>
              <a:t>得認定為外聘專家學者，支給出席費、稿費或審查費。</a:t>
            </a:r>
            <a:endParaRPr lang="en-US" altLang="zh-TW" sz="2100" b="1" dirty="0">
              <a:solidFill>
                <a:srgbClr val="FF0000"/>
              </a:solidFill>
            </a:endParaRPr>
          </a:p>
          <a:p>
            <a:pPr lvl="1">
              <a:spcBef>
                <a:spcPts val="1200"/>
              </a:spcBef>
            </a:pPr>
            <a:r>
              <a:rPr lang="zh-TW" altLang="zh-TW" sz="2100" dirty="0"/>
              <a:t>同一執行機構人員</a:t>
            </a:r>
            <a:r>
              <a:rPr lang="en-US" altLang="zh-TW" sz="2100" dirty="0"/>
              <a:t>(</a:t>
            </a:r>
            <a:r>
              <a:rPr lang="zh-TW" altLang="zh-TW" sz="2100" dirty="0"/>
              <a:t>非計畫內相關人員</a:t>
            </a:r>
            <a:r>
              <a:rPr lang="en-US" altLang="zh-TW" sz="2100" dirty="0"/>
              <a:t>)</a:t>
            </a:r>
            <a:r>
              <a:rPr lang="zh-TW" altLang="zh-TW" sz="2100" dirty="0"/>
              <a:t>支援計畫研究相關講座，</a:t>
            </a:r>
            <a:r>
              <a:rPr lang="zh-TW" altLang="zh-TW" sz="2100" b="1" dirty="0">
                <a:solidFill>
                  <a:srgbClr val="FF0000"/>
                </a:solidFill>
              </a:rPr>
              <a:t>以外聘人員標準支給</a:t>
            </a:r>
            <a:r>
              <a:rPr lang="zh-TW" altLang="zh-TW" sz="2100" dirty="0"/>
              <a:t>鐘點費。</a:t>
            </a:r>
            <a:endParaRPr lang="en-US" altLang="zh-TW" sz="2100" dirty="0"/>
          </a:p>
          <a:p>
            <a:pPr lvl="1">
              <a:spcBef>
                <a:spcPts val="1200"/>
              </a:spcBef>
            </a:pPr>
            <a:r>
              <a:rPr lang="zh-TW" altLang="zh-TW" sz="2100" dirty="0"/>
              <a:t>依實際研究需要，核實報支</a:t>
            </a:r>
            <a:r>
              <a:rPr lang="zh-TW" altLang="zh-TW" sz="2100" b="1" dirty="0">
                <a:solidFill>
                  <a:srgbClr val="FF0000"/>
                </a:solidFill>
              </a:rPr>
              <a:t>計程車資</a:t>
            </a:r>
            <a:r>
              <a:rPr lang="zh-TW" altLang="zh-TW" sz="2100" dirty="0"/>
              <a:t>或</a:t>
            </a:r>
            <a:r>
              <a:rPr lang="zh-TW" altLang="zh-TW" sz="2100" b="1" dirty="0">
                <a:solidFill>
                  <a:srgbClr val="FF0000"/>
                </a:solidFill>
              </a:rPr>
              <a:t>自行駕車油料</a:t>
            </a:r>
            <a:r>
              <a:rPr lang="zh-TW" altLang="en-US" sz="2100" b="1" dirty="0">
                <a:solidFill>
                  <a:srgbClr val="FF0000"/>
                </a:solidFill>
              </a:rPr>
              <a:t>費</a:t>
            </a:r>
            <a:r>
              <a:rPr lang="zh-TW" altLang="zh-TW" sz="2100" b="1" dirty="0">
                <a:solidFill>
                  <a:srgbClr val="FF0000"/>
                </a:solidFill>
              </a:rPr>
              <a:t>、過路</a:t>
            </a:r>
            <a:r>
              <a:rPr lang="en-US" altLang="zh-TW" sz="2100" b="1" dirty="0">
                <a:solidFill>
                  <a:srgbClr val="FF0000"/>
                </a:solidFill>
              </a:rPr>
              <a:t>(</a:t>
            </a:r>
            <a:r>
              <a:rPr lang="zh-TW" altLang="zh-TW" sz="2100" b="1" dirty="0">
                <a:solidFill>
                  <a:srgbClr val="FF0000"/>
                </a:solidFill>
              </a:rPr>
              <a:t>橋</a:t>
            </a:r>
            <a:r>
              <a:rPr lang="en-US" altLang="zh-TW" sz="2100" b="1" dirty="0">
                <a:solidFill>
                  <a:srgbClr val="FF0000"/>
                </a:solidFill>
              </a:rPr>
              <a:t>)</a:t>
            </a:r>
            <a:r>
              <a:rPr lang="zh-TW" altLang="zh-TW" sz="2100" b="1" dirty="0">
                <a:solidFill>
                  <a:srgbClr val="FF0000"/>
                </a:solidFill>
              </a:rPr>
              <a:t>、停車</a:t>
            </a:r>
            <a:r>
              <a:rPr lang="zh-TW" altLang="zh-TW" sz="2100" dirty="0"/>
              <a:t>等費用。</a:t>
            </a:r>
            <a:endParaRPr lang="en-US" altLang="zh-TW" sz="2100" dirty="0"/>
          </a:p>
          <a:p>
            <a:pPr lvl="1">
              <a:spcBef>
                <a:spcPts val="1200"/>
              </a:spcBef>
            </a:pPr>
            <a:r>
              <a:rPr lang="zh-TW" altLang="zh-TW" sz="2100" dirty="0"/>
              <a:t>回饋學術研究問卷或田野調查受訪</a:t>
            </a:r>
            <a:r>
              <a:rPr lang="en-US" altLang="zh-TW" sz="2100" dirty="0"/>
              <a:t>(</a:t>
            </a:r>
            <a:r>
              <a:rPr lang="zh-TW" altLang="zh-TW" sz="2100" dirty="0"/>
              <a:t>試</a:t>
            </a:r>
            <a:r>
              <a:rPr lang="en-US" altLang="zh-TW" sz="2100" dirty="0"/>
              <a:t>)</a:t>
            </a:r>
            <a:r>
              <a:rPr lang="zh-TW" altLang="zh-TW" sz="2100" dirty="0"/>
              <a:t>者之</a:t>
            </a:r>
            <a:r>
              <a:rPr lang="zh-TW" altLang="zh-TW" sz="2100" b="1" dirty="0">
                <a:solidFill>
                  <a:srgbClr val="FF0000"/>
                </a:solidFill>
              </a:rPr>
              <a:t>郵政禮券</a:t>
            </a:r>
            <a:r>
              <a:rPr lang="zh-TW" altLang="zh-TW" sz="2100" dirty="0"/>
              <a:t>費用。</a:t>
            </a:r>
            <a:endParaRPr lang="en-US" altLang="zh-TW" sz="2100" dirty="0"/>
          </a:p>
        </p:txBody>
      </p:sp>
    </p:spTree>
    <p:extLst>
      <p:ext uri="{BB962C8B-B14F-4D97-AF65-F5344CB8AC3E}">
        <p14:creationId xmlns:p14="http://schemas.microsoft.com/office/powerpoint/2010/main" val="34330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8F6DB-F455-882D-B023-E6A5B7513806}"/>
            </a:ext>
          </a:extLst>
        </p:cNvPr>
        <p:cNvGrpSpPr/>
        <p:nvPr/>
      </p:nvGrpSpPr>
      <p:grpSpPr>
        <a:xfrm>
          <a:off x="0" y="0"/>
          <a:ext cx="0" cy="0"/>
          <a:chOff x="0" y="0"/>
          <a:chExt cx="0" cy="0"/>
        </a:xfrm>
      </p:grpSpPr>
      <p:sp>
        <p:nvSpPr>
          <p:cNvPr id="3" name="標題 2">
            <a:extLst>
              <a:ext uri="{FF2B5EF4-FFF2-40B4-BE49-F238E27FC236}">
                <a16:creationId xmlns:a16="http://schemas.microsoft.com/office/drawing/2014/main" id="{C457A8A5-2432-D05B-D02D-262BA7EA4E5F}"/>
              </a:ext>
            </a:extLst>
          </p:cNvPr>
          <p:cNvSpPr>
            <a:spLocks noGrp="1"/>
          </p:cNvSpPr>
          <p:nvPr>
            <p:ph type="title"/>
          </p:nvPr>
        </p:nvSpPr>
        <p:spPr>
          <a:xfrm>
            <a:off x="879231" y="272562"/>
            <a:ext cx="9896425" cy="684254"/>
          </a:xfrm>
        </p:spPr>
        <p:txBody>
          <a:bodyPr/>
          <a:lstStyle/>
          <a:p>
            <a:r>
              <a:rPr lang="zh-TW" altLang="en-US" dirty="0"/>
              <a:t>國科會</a:t>
            </a:r>
            <a:r>
              <a:rPr lang="en-US" altLang="zh-TW" dirty="0"/>
              <a:t>-</a:t>
            </a:r>
            <a:r>
              <a:rPr lang="zh-TW" altLang="en-US" dirty="0"/>
              <a:t>彈性支用額度</a:t>
            </a:r>
            <a:r>
              <a:rPr lang="en-US" altLang="zh-TW" dirty="0"/>
              <a:t>(</a:t>
            </a:r>
            <a:r>
              <a:rPr lang="en-US" altLang="zh-TW" dirty="0">
                <a:latin typeface="Times New Roman" panose="02020603050405020304" pitchFamily="18" charset="0"/>
                <a:cs typeface="Times New Roman" panose="02020603050405020304" pitchFamily="18" charset="0"/>
              </a:rPr>
              <a:t>2/2</a:t>
            </a:r>
            <a:r>
              <a:rPr lang="en-US" altLang="zh-TW" dirty="0"/>
              <a:t>)</a:t>
            </a:r>
            <a:endParaRPr lang="zh-TW" altLang="en-US" dirty="0"/>
          </a:p>
        </p:txBody>
      </p:sp>
      <p:sp>
        <p:nvSpPr>
          <p:cNvPr id="5" name="投影片編號版面配置區 4">
            <a:extLst>
              <a:ext uri="{FF2B5EF4-FFF2-40B4-BE49-F238E27FC236}">
                <a16:creationId xmlns:a16="http://schemas.microsoft.com/office/drawing/2014/main" id="{3F228B87-84A2-F8E6-3F8B-FDE438302DC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4" name="內容版面配置區 1">
            <a:extLst>
              <a:ext uri="{FF2B5EF4-FFF2-40B4-BE49-F238E27FC236}">
                <a16:creationId xmlns:a16="http://schemas.microsoft.com/office/drawing/2014/main" id="{FD53F54B-CA4B-CEF1-2A6B-B07B771397CD}"/>
              </a:ext>
            </a:extLst>
          </p:cNvPr>
          <p:cNvSpPr txBox="1">
            <a:spLocks/>
          </p:cNvSpPr>
          <p:nvPr/>
        </p:nvSpPr>
        <p:spPr>
          <a:xfrm>
            <a:off x="1067394" y="1012343"/>
            <a:ext cx="10404000" cy="5424315"/>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r>
              <a:rPr lang="zh-TW" altLang="en-US" sz="2600" b="1" dirty="0"/>
              <a:t>報支經費方式：</a:t>
            </a:r>
            <a:endParaRPr lang="en-US" altLang="zh-TW" sz="2600" b="1" dirty="0"/>
          </a:p>
          <a:p>
            <a:pPr lvl="1">
              <a:spcBef>
                <a:spcPts val="1200"/>
              </a:spcBef>
            </a:pPr>
            <a:r>
              <a:rPr lang="zh-TW" altLang="en-US" sz="2100" dirty="0"/>
              <a:t>製作支出憑證粘存單時點選</a:t>
            </a:r>
            <a:r>
              <a:rPr lang="zh-TW" altLang="en-US" sz="2100" b="1" dirty="0">
                <a:solidFill>
                  <a:srgbClr val="FF0000"/>
                </a:solidFill>
                <a:sym typeface="Wingdings 2" panose="05020102010507070707" pitchFamily="18" charset="2"/>
              </a:rPr>
              <a:t></a:t>
            </a:r>
            <a:r>
              <a:rPr lang="zh-TW" altLang="en-US" sz="2100" b="1" dirty="0">
                <a:solidFill>
                  <a:srgbClr val="FF0000"/>
                </a:solidFill>
              </a:rPr>
              <a:t>彈性支用額度</a:t>
            </a:r>
            <a:r>
              <a:rPr lang="zh-TW" altLang="en-US" sz="2100" dirty="0"/>
              <a:t>。</a:t>
            </a:r>
            <a:endParaRPr lang="en-US" altLang="zh-TW" sz="2100" dirty="0"/>
          </a:p>
          <a:p>
            <a:pPr lvl="1">
              <a:spcBef>
                <a:spcPts val="1200"/>
              </a:spcBef>
            </a:pPr>
            <a:r>
              <a:rPr lang="zh-TW" altLang="en-US" sz="2100" dirty="0"/>
              <a:t>報支油料費，請檢附相關</a:t>
            </a:r>
            <a:r>
              <a:rPr lang="zh-TW" altLang="en-US" sz="2100" b="1" dirty="0">
                <a:solidFill>
                  <a:srgbClr val="FF0000"/>
                </a:solidFill>
              </a:rPr>
              <a:t>里程資訊</a:t>
            </a:r>
            <a:r>
              <a:rPr lang="zh-TW" altLang="en-US" sz="2100" dirty="0"/>
              <a:t>及註明</a:t>
            </a:r>
            <a:r>
              <a:rPr lang="zh-TW" altLang="en-US" sz="2100" b="1" dirty="0">
                <a:solidFill>
                  <a:srgbClr val="FF0000"/>
                </a:solidFill>
              </a:rPr>
              <a:t>油資計算方式</a:t>
            </a:r>
            <a:r>
              <a:rPr lang="zh-TW" altLang="en-US" sz="2100" dirty="0"/>
              <a:t>。</a:t>
            </a:r>
            <a:endParaRPr lang="en-US" altLang="zh-TW" sz="2100" dirty="0"/>
          </a:p>
        </p:txBody>
      </p:sp>
    </p:spTree>
    <p:extLst>
      <p:ext uri="{BB962C8B-B14F-4D97-AF65-F5344CB8AC3E}">
        <p14:creationId xmlns:p14="http://schemas.microsoft.com/office/powerpoint/2010/main" val="53819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747346" y="206103"/>
            <a:ext cx="9750836" cy="743466"/>
          </a:xfrm>
        </p:spPr>
        <p:txBody>
          <a:bodyPr/>
          <a:lstStyle/>
          <a:p>
            <a:r>
              <a:rPr lang="zh-TW" altLang="en-US" dirty="0"/>
              <a:t>研究設備費</a:t>
            </a:r>
          </a:p>
        </p:txBody>
      </p:sp>
      <p:sp>
        <p:nvSpPr>
          <p:cNvPr id="2" name="內容版面配置區 1"/>
          <p:cNvSpPr>
            <a:spLocks noGrp="1"/>
          </p:cNvSpPr>
          <p:nvPr>
            <p:ph idx="1"/>
          </p:nvPr>
        </p:nvSpPr>
        <p:spPr>
          <a:xfrm>
            <a:off x="1178168" y="1186962"/>
            <a:ext cx="10404000" cy="4730261"/>
          </a:xfrm>
        </p:spPr>
        <p:txBody>
          <a:bodyPr>
            <a:normAutofit/>
          </a:bodyPr>
          <a:lstStyle/>
          <a:p>
            <a:pPr>
              <a:spcBef>
                <a:spcPts val="1200"/>
              </a:spcBef>
            </a:pPr>
            <a:r>
              <a:rPr lang="zh-TW" altLang="en-US" sz="2100" b="1" dirty="0"/>
              <a:t>定義：單價在新臺幣</a:t>
            </a:r>
            <a:r>
              <a:rPr lang="en-US" altLang="zh-TW" sz="2100" b="1" dirty="0">
                <a:solidFill>
                  <a:srgbClr val="FF0000"/>
                </a:solidFill>
              </a:rPr>
              <a:t>1</a:t>
            </a:r>
            <a:r>
              <a:rPr lang="zh-TW" altLang="en-US" sz="2100" b="1" dirty="0">
                <a:solidFill>
                  <a:srgbClr val="FF0000"/>
                </a:solidFill>
              </a:rPr>
              <a:t>萬元以上</a:t>
            </a:r>
            <a:r>
              <a:rPr lang="zh-TW" altLang="en-US" sz="2100" b="1" dirty="0"/>
              <a:t>，且耐用年限在</a:t>
            </a:r>
            <a:r>
              <a:rPr lang="en-US" altLang="zh-TW" sz="2100" b="1" dirty="0">
                <a:solidFill>
                  <a:srgbClr val="FF0000"/>
                </a:solidFill>
              </a:rPr>
              <a:t>2</a:t>
            </a:r>
            <a:r>
              <a:rPr lang="zh-TW" altLang="en-US" sz="2100" b="1" dirty="0">
                <a:solidFill>
                  <a:srgbClr val="FF0000"/>
                </a:solidFill>
              </a:rPr>
              <a:t>年以上</a:t>
            </a:r>
            <a:r>
              <a:rPr lang="zh-TW" altLang="en-US" sz="2100" b="1" dirty="0"/>
              <a:t>與研究計畫直接有關之各項設備。</a:t>
            </a:r>
            <a:endParaRPr lang="en-US" altLang="zh-TW" sz="2100" b="1" dirty="0"/>
          </a:p>
          <a:p>
            <a:pPr>
              <a:spcBef>
                <a:spcPts val="1200"/>
              </a:spcBef>
            </a:pPr>
            <a:r>
              <a:rPr lang="zh-TW" altLang="en-US" sz="2100" b="1" dirty="0"/>
              <a:t>採購前請先</a:t>
            </a:r>
            <a:r>
              <a:rPr lang="zh-TW" altLang="en-US" sz="2100" b="1" dirty="0">
                <a:solidFill>
                  <a:srgbClr val="FF0000"/>
                </a:solidFill>
              </a:rPr>
              <a:t>確認核定清單</a:t>
            </a:r>
            <a:r>
              <a:rPr lang="zh-TW" altLang="en-US" sz="2100" b="1" dirty="0"/>
              <a:t>內是否核定欲購買之設備；</a:t>
            </a:r>
            <a:r>
              <a:rPr lang="zh-TW" altLang="en-US" sz="2100" b="1" dirty="0">
                <a:sym typeface="Wingdings" pitchFamily="2" charset="2"/>
              </a:rPr>
              <a:t>若無，則需先申請變更。</a:t>
            </a:r>
            <a:endParaRPr lang="en-US" altLang="zh-TW" sz="2100" b="1" dirty="0">
              <a:sym typeface="Wingdings" pitchFamily="2" charset="2"/>
            </a:endParaRPr>
          </a:p>
          <a:p>
            <a:pPr>
              <a:spcBef>
                <a:spcPts val="1200"/>
              </a:spcBef>
            </a:pPr>
            <a:r>
              <a:rPr lang="zh-TW" altLang="en-US" sz="2100" b="1" dirty="0"/>
              <a:t>採購研究設備，務必</a:t>
            </a:r>
            <a:r>
              <a:rPr lang="zh-TW" altLang="en-US" sz="2100" b="1" dirty="0">
                <a:solidFill>
                  <a:srgbClr val="FF0000"/>
                </a:solidFill>
              </a:rPr>
              <a:t>事先辦理請購，並會簽研發處</a:t>
            </a:r>
            <a:r>
              <a:rPr lang="en-US" altLang="zh-TW" sz="2100" b="1" dirty="0">
                <a:solidFill>
                  <a:srgbClr val="FF0000"/>
                </a:solidFill>
              </a:rPr>
              <a:t>/</a:t>
            </a:r>
            <a:r>
              <a:rPr lang="zh-TW" altLang="en-US" sz="2100" b="1" dirty="0">
                <a:solidFill>
                  <a:srgbClr val="FF0000"/>
                </a:solidFill>
              </a:rPr>
              <a:t>教務處</a:t>
            </a:r>
            <a:r>
              <a:rPr lang="en-US" altLang="zh-TW" sz="2100" b="1" dirty="0">
                <a:solidFill>
                  <a:srgbClr val="FF0000"/>
                </a:solidFill>
              </a:rPr>
              <a:t>(</a:t>
            </a:r>
            <a:r>
              <a:rPr lang="zh-TW" altLang="en-US" sz="2100" b="1" dirty="0">
                <a:solidFill>
                  <a:srgbClr val="FF0000"/>
                </a:solidFill>
              </a:rPr>
              <a:t>教學實踐計畫</a:t>
            </a:r>
            <a:r>
              <a:rPr lang="en-US" altLang="zh-TW" sz="2100" b="1" dirty="0">
                <a:solidFill>
                  <a:srgbClr val="FF0000"/>
                </a:solidFill>
              </a:rPr>
              <a:t>/</a:t>
            </a:r>
            <a:r>
              <a:rPr lang="zh-TW" altLang="en-US" sz="2100" b="1" dirty="0">
                <a:solidFill>
                  <a:srgbClr val="FF0000"/>
                </a:solidFill>
              </a:rPr>
              <a:t>資訊處</a:t>
            </a:r>
            <a:r>
              <a:rPr lang="en-US" altLang="zh-TW" sz="2100" b="1" dirty="0">
                <a:solidFill>
                  <a:srgbClr val="FF0000"/>
                </a:solidFill>
              </a:rPr>
              <a:t>)</a:t>
            </a:r>
            <a:r>
              <a:rPr lang="zh-TW" altLang="en-US" sz="2100" b="1" dirty="0"/>
              <a:t>。核銷時需檢附已核准之請購單。</a:t>
            </a:r>
            <a:endParaRPr lang="en-US" altLang="zh-TW" sz="2100" b="1" dirty="0"/>
          </a:p>
          <a:p>
            <a:pPr>
              <a:spcBef>
                <a:spcPts val="1200"/>
              </a:spcBef>
            </a:pPr>
            <a:r>
              <a:rPr lang="zh-TW" altLang="en-US" sz="2100" b="1" dirty="0"/>
              <a:t>發票總金額</a:t>
            </a:r>
            <a:r>
              <a:rPr lang="en-US" altLang="zh-TW" sz="2100" b="1" dirty="0"/>
              <a:t>10</a:t>
            </a:r>
            <a:r>
              <a:rPr lang="zh-TW" altLang="en-US" sz="2100" b="1" dirty="0"/>
              <a:t>萬元以上請</a:t>
            </a:r>
            <a:r>
              <a:rPr lang="zh-TW" altLang="en-US" sz="2100" b="1" dirty="0">
                <a:solidFill>
                  <a:srgbClr val="FF0000"/>
                </a:solidFill>
              </a:rPr>
              <a:t>自行辦理初驗</a:t>
            </a:r>
            <a:r>
              <a:rPr lang="zh-TW" altLang="en-US" sz="2100" b="1" dirty="0"/>
              <a:t>後，通知</a:t>
            </a:r>
            <a:r>
              <a:rPr lang="zh-TW" altLang="en-US" sz="2100" b="1" dirty="0">
                <a:solidFill>
                  <a:srgbClr val="FF0000"/>
                </a:solidFill>
              </a:rPr>
              <a:t>財務處辦理複驗，</a:t>
            </a:r>
            <a:r>
              <a:rPr lang="zh-TW" altLang="en-US" sz="2100" b="1" dirty="0"/>
              <a:t>並於</a:t>
            </a:r>
            <a:r>
              <a:rPr lang="zh-TW" altLang="en-US" sz="2100" b="1" dirty="0">
                <a:solidFill>
                  <a:srgbClr val="FF0000"/>
                </a:solidFill>
              </a:rPr>
              <a:t>發票日起算</a:t>
            </a:r>
            <a:r>
              <a:rPr lang="en-US" altLang="zh-TW" sz="2100" b="1" dirty="0">
                <a:solidFill>
                  <a:srgbClr val="FF0000"/>
                </a:solidFill>
              </a:rPr>
              <a:t>10</a:t>
            </a:r>
            <a:r>
              <a:rPr lang="zh-TW" altLang="en-US" sz="2100" b="1" dirty="0">
                <a:solidFill>
                  <a:srgbClr val="FF0000"/>
                </a:solidFill>
              </a:rPr>
              <a:t>個工作天內</a:t>
            </a:r>
            <a:r>
              <a:rPr lang="zh-TW" altLang="en-US" sz="2100" b="1" dirty="0"/>
              <a:t>，將</a:t>
            </a:r>
            <a:r>
              <a:rPr lang="zh-TW" altLang="en-US" sz="2100" b="1" dirty="0">
                <a:solidFill>
                  <a:srgbClr val="FF0000"/>
                </a:solidFill>
              </a:rPr>
              <a:t>粘存單及保管單會簽資產組，</a:t>
            </a:r>
            <a:r>
              <a:rPr lang="zh-TW" altLang="en-US" sz="2100" b="1" dirty="0"/>
              <a:t>並送達財務處。</a:t>
            </a:r>
            <a:endParaRPr lang="en-US" altLang="zh-TW" sz="2100" b="1" dirty="0">
              <a:solidFill>
                <a:srgbClr val="FF0000"/>
              </a:solidFill>
            </a:endParaRPr>
          </a:p>
          <a:p>
            <a:pPr>
              <a:spcBef>
                <a:spcPts val="1200"/>
              </a:spcBef>
            </a:pPr>
            <a:r>
              <a:rPr lang="zh-TW" altLang="en-US" sz="2100" b="1" dirty="0"/>
              <a:t>報支經費時另應檢附</a:t>
            </a:r>
            <a:r>
              <a:rPr lang="en-US" altLang="zh-TW" sz="2100" b="1" dirty="0"/>
              <a:t>｢</a:t>
            </a:r>
            <a:r>
              <a:rPr lang="zh-TW" altLang="en-US" sz="2100" b="1" dirty="0"/>
              <a:t>財產保管單</a:t>
            </a:r>
            <a:r>
              <a:rPr lang="en-US" altLang="zh-TW" sz="2100" b="1" dirty="0"/>
              <a:t>｣</a:t>
            </a:r>
            <a:r>
              <a:rPr lang="zh-TW" altLang="en-US" sz="2100" b="1" dirty="0"/>
              <a:t>或</a:t>
            </a:r>
            <a:r>
              <a:rPr lang="en-US" altLang="zh-TW" sz="2100" b="1" dirty="0"/>
              <a:t>｢</a:t>
            </a:r>
            <a:r>
              <a:rPr lang="zh-TW" altLang="en-US" sz="2100" b="1" dirty="0"/>
              <a:t>財產金額增加單</a:t>
            </a:r>
            <a:r>
              <a:rPr lang="en-US" altLang="zh-TW" sz="2100" b="1" dirty="0"/>
              <a:t>｣</a:t>
            </a:r>
          </a:p>
          <a:p>
            <a:endParaRPr lang="en-US" altLang="zh-TW" sz="2100" b="1" dirty="0"/>
          </a:p>
          <a:p>
            <a:pPr marL="365760" lvl="1" indent="0">
              <a:buNone/>
            </a:pPr>
            <a:endParaRPr lang="en-US" altLang="zh-TW" sz="2100" b="1"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6104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712177" y="-222069"/>
            <a:ext cx="9642314" cy="860999"/>
          </a:xfrm>
        </p:spPr>
        <p:txBody>
          <a:bodyPr/>
          <a:lstStyle/>
          <a:p>
            <a:r>
              <a:rPr lang="zh-TW" altLang="en-US" dirty="0"/>
              <a:t>國外出差旅費</a:t>
            </a:r>
            <a:r>
              <a:rPr lang="en-US" altLang="zh-TW" dirty="0"/>
              <a:t>(1/5)</a:t>
            </a:r>
            <a:endParaRPr lang="zh-TW" altLang="en-US" dirty="0"/>
          </a:p>
        </p:txBody>
      </p:sp>
      <p:sp>
        <p:nvSpPr>
          <p:cNvPr id="2" name="內容版面配置區 1"/>
          <p:cNvSpPr>
            <a:spLocks noGrp="1"/>
          </p:cNvSpPr>
          <p:nvPr>
            <p:ph idx="1"/>
          </p:nvPr>
        </p:nvSpPr>
        <p:spPr>
          <a:xfrm>
            <a:off x="954845" y="638930"/>
            <a:ext cx="10638844" cy="6219070"/>
          </a:xfrm>
        </p:spPr>
        <p:txBody>
          <a:bodyPr>
            <a:normAutofit fontScale="62500" lnSpcReduction="20000"/>
          </a:bodyPr>
          <a:lstStyle/>
          <a:p>
            <a:pPr>
              <a:lnSpc>
                <a:spcPct val="120000"/>
              </a:lnSpc>
              <a:spcBef>
                <a:spcPts val="0"/>
              </a:spcBef>
              <a:spcAft>
                <a:spcPts val="300"/>
              </a:spcAft>
            </a:pPr>
            <a:r>
              <a:rPr lang="zh-TW" altLang="en-US" sz="3200" b="1" dirty="0"/>
              <a:t>依「</a:t>
            </a:r>
            <a:r>
              <a:rPr lang="zh-TW" altLang="en-US" sz="3200" b="1" dirty="0">
                <a:solidFill>
                  <a:srgbClr val="FF0000"/>
                </a:solidFill>
              </a:rPr>
              <a:t>國外出差旅費報支要點</a:t>
            </a:r>
            <a:r>
              <a:rPr lang="zh-TW" altLang="en-US" sz="3200" b="1" dirty="0"/>
              <a:t>」辦理</a:t>
            </a:r>
            <a:endParaRPr lang="en-US" altLang="zh-TW" sz="3200" b="1" dirty="0"/>
          </a:p>
          <a:p>
            <a:pPr>
              <a:lnSpc>
                <a:spcPct val="120000"/>
              </a:lnSpc>
              <a:spcBef>
                <a:spcPts val="0"/>
              </a:spcBef>
            </a:pPr>
            <a:r>
              <a:rPr lang="zh-TW" altLang="en-US" sz="3200" b="1" dirty="0"/>
              <a:t>應檢附文件</a:t>
            </a:r>
            <a:endParaRPr lang="en-US" altLang="zh-TW" sz="3200" b="1" dirty="0"/>
          </a:p>
          <a:p>
            <a:pPr lvl="1">
              <a:lnSpc>
                <a:spcPct val="120000"/>
              </a:lnSpc>
              <a:spcBef>
                <a:spcPts val="0"/>
              </a:spcBef>
            </a:pPr>
            <a:r>
              <a:rPr lang="zh-TW" altLang="en-US" sz="3200" dirty="0"/>
              <a:t>研究計畫人員出差申請單</a:t>
            </a:r>
            <a:endParaRPr lang="en-US" altLang="zh-TW" sz="3200" dirty="0"/>
          </a:p>
          <a:p>
            <a:pPr lvl="1">
              <a:lnSpc>
                <a:spcPct val="120000"/>
              </a:lnSpc>
              <a:spcBef>
                <a:spcPts val="0"/>
              </a:spcBef>
            </a:pPr>
            <a:r>
              <a:rPr lang="zh-TW" altLang="en-US" sz="3200" dirty="0"/>
              <a:t>國外出差旅費報告表</a:t>
            </a:r>
            <a:endParaRPr lang="en-US" altLang="zh-TW" sz="3200" dirty="0"/>
          </a:p>
          <a:p>
            <a:pPr lvl="1">
              <a:lnSpc>
                <a:spcPct val="120000"/>
              </a:lnSpc>
              <a:spcBef>
                <a:spcPts val="0"/>
              </a:spcBef>
            </a:pPr>
            <a:r>
              <a:rPr lang="zh-TW" altLang="en-US" sz="3200" dirty="0"/>
              <a:t>交通費單據：</a:t>
            </a:r>
            <a:endParaRPr lang="en-US" altLang="zh-TW" sz="3200" dirty="0"/>
          </a:p>
          <a:p>
            <a:pPr lvl="2">
              <a:lnSpc>
                <a:spcPct val="120000"/>
              </a:lnSpc>
              <a:spcBef>
                <a:spcPts val="0"/>
              </a:spcBef>
            </a:pPr>
            <a:r>
              <a:rPr lang="zh-TW" altLang="en-US" sz="3200" dirty="0"/>
              <a:t>機票費</a:t>
            </a:r>
            <a:r>
              <a:rPr lang="en-US" altLang="zh-TW" sz="3200" dirty="0"/>
              <a:t>(</a:t>
            </a:r>
            <a:r>
              <a:rPr lang="zh-TW" altLang="en-US" sz="3200" dirty="0">
                <a:solidFill>
                  <a:srgbClr val="FF0000"/>
                </a:solidFill>
              </a:rPr>
              <a:t>以下</a:t>
            </a:r>
            <a:r>
              <a:rPr lang="en-US" altLang="zh-TW" sz="3200" dirty="0">
                <a:solidFill>
                  <a:srgbClr val="FF0000"/>
                </a:solidFill>
              </a:rPr>
              <a:t>2</a:t>
            </a:r>
            <a:r>
              <a:rPr lang="zh-TW" altLang="en-US" sz="3200" dirty="0">
                <a:solidFill>
                  <a:srgbClr val="FF0000"/>
                </a:solidFill>
              </a:rPr>
              <a:t>項皆須檢附</a:t>
            </a:r>
            <a:r>
              <a:rPr lang="en-US" altLang="zh-TW" sz="3200" dirty="0"/>
              <a:t>)</a:t>
            </a:r>
            <a:r>
              <a:rPr lang="zh-TW" altLang="en-US" sz="3200" dirty="0"/>
              <a:t>：</a:t>
            </a:r>
            <a:endParaRPr lang="en-US" altLang="zh-TW" sz="3200" dirty="0"/>
          </a:p>
          <a:p>
            <a:pPr lvl="3">
              <a:lnSpc>
                <a:spcPct val="120000"/>
              </a:lnSpc>
              <a:spcBef>
                <a:spcPts val="0"/>
              </a:spcBef>
            </a:pPr>
            <a:r>
              <a:rPr lang="zh-TW" altLang="zh-TW" sz="3200" dirty="0"/>
              <a:t>機票票根或電子機票</a:t>
            </a:r>
            <a:endParaRPr lang="en-US" altLang="zh-TW" sz="3200" dirty="0"/>
          </a:p>
          <a:p>
            <a:pPr lvl="3">
              <a:lnSpc>
                <a:spcPct val="120000"/>
              </a:lnSpc>
              <a:spcBef>
                <a:spcPts val="0"/>
              </a:spcBef>
            </a:pPr>
            <a:r>
              <a:rPr lang="zh-TW" altLang="zh-TW" sz="3200" dirty="0"/>
              <a:t>國際線航空機票購票證明單或旅行業代收轉付收據或其他足資證明支付票款之文件</a:t>
            </a:r>
            <a:endParaRPr lang="en-US" altLang="zh-TW" sz="3200" dirty="0"/>
          </a:p>
          <a:p>
            <a:pPr lvl="2">
              <a:lnSpc>
                <a:spcPct val="120000"/>
              </a:lnSpc>
              <a:spcBef>
                <a:spcPts val="0"/>
              </a:spcBef>
            </a:pPr>
            <a:r>
              <a:rPr lang="zh-TW" altLang="en-US" sz="3200" dirty="0"/>
              <a:t>其他交通費：原始單據或旅行業代收轉付收據</a:t>
            </a:r>
            <a:endParaRPr lang="en-US" altLang="zh-TW" sz="3200" dirty="0"/>
          </a:p>
          <a:p>
            <a:pPr lvl="1">
              <a:lnSpc>
                <a:spcPct val="120000"/>
              </a:lnSpc>
              <a:spcBef>
                <a:spcPts val="0"/>
              </a:spcBef>
            </a:pPr>
            <a:r>
              <a:rPr lang="zh-TW" altLang="en-US" sz="3200" dirty="0"/>
              <a:t>註冊費單據</a:t>
            </a:r>
            <a:r>
              <a:rPr lang="en-US" altLang="zh-TW" sz="3200" dirty="0"/>
              <a:t>(</a:t>
            </a:r>
            <a:r>
              <a:rPr lang="zh-TW" altLang="en-US" sz="3200" dirty="0"/>
              <a:t>若未能取得正式收據，請併附支出證明單</a:t>
            </a:r>
            <a:r>
              <a:rPr lang="en-US" altLang="zh-TW" sz="3200" dirty="0"/>
              <a:t>)</a:t>
            </a:r>
          </a:p>
          <a:p>
            <a:pPr lvl="1">
              <a:lnSpc>
                <a:spcPct val="120000"/>
              </a:lnSpc>
              <a:spcBef>
                <a:spcPts val="0"/>
              </a:spcBef>
            </a:pPr>
            <a:r>
              <a:rPr lang="zh-TW" altLang="en-US" sz="3200" dirty="0"/>
              <a:t>保險費單據</a:t>
            </a:r>
            <a:r>
              <a:rPr lang="en-US" altLang="zh-TW" sz="3200" dirty="0"/>
              <a:t>(</a:t>
            </a:r>
            <a:r>
              <a:rPr lang="zh-TW" altLang="en-US" sz="3200" dirty="0">
                <a:solidFill>
                  <a:srgbClr val="FF0000"/>
                </a:solidFill>
              </a:rPr>
              <a:t>要保人須是淡江大學學校財團法人淡江大學</a:t>
            </a:r>
            <a:r>
              <a:rPr lang="zh-TW" altLang="en-US" sz="3200" dirty="0">
                <a:solidFill>
                  <a:srgbClr val="464646"/>
                </a:solidFill>
              </a:rPr>
              <a:t>並</a:t>
            </a:r>
            <a:r>
              <a:rPr lang="zh-TW" altLang="en-US" sz="3200" dirty="0"/>
              <a:t>以「因公赴國外出差或返國述職人員綜合保險」共同供應契約保險費率表之保費為限</a:t>
            </a:r>
            <a:r>
              <a:rPr lang="en-US" altLang="zh-TW" sz="3200" dirty="0"/>
              <a:t>)【</a:t>
            </a:r>
            <a:r>
              <a:rPr lang="zh-TW" altLang="en-US" sz="3200" dirty="0">
                <a:hlinkClick r:id="rId2"/>
              </a:rPr>
              <a:t>詳財務處最新公告</a:t>
            </a:r>
            <a:r>
              <a:rPr lang="en-US" altLang="zh-TW" sz="3200" dirty="0"/>
              <a:t>】</a:t>
            </a:r>
          </a:p>
          <a:p>
            <a:pPr lvl="1">
              <a:lnSpc>
                <a:spcPct val="120000"/>
              </a:lnSpc>
              <a:spcBef>
                <a:spcPts val="0"/>
              </a:spcBef>
            </a:pPr>
            <a:r>
              <a:rPr lang="zh-TW" altLang="en-US" sz="3200" dirty="0"/>
              <a:t>匯率文件：外匯兌換水單 或 出國前</a:t>
            </a:r>
            <a:r>
              <a:rPr lang="en-US" altLang="zh-TW" sz="3200" dirty="0"/>
              <a:t>1</a:t>
            </a:r>
            <a:r>
              <a:rPr lang="zh-TW" altLang="en-US" sz="3200" dirty="0"/>
              <a:t>天（如遇假日往前順推）臺灣銀行</a:t>
            </a:r>
            <a:r>
              <a:rPr lang="en-US" altLang="zh-TW" sz="3200" dirty="0"/>
              <a:t>『</a:t>
            </a:r>
            <a:r>
              <a:rPr lang="zh-TW" altLang="en-US" sz="3200" dirty="0">
                <a:solidFill>
                  <a:srgbClr val="FF0000"/>
                </a:solidFill>
              </a:rPr>
              <a:t>現金賣出</a:t>
            </a:r>
            <a:r>
              <a:rPr lang="zh-TW" altLang="en-US" sz="3200" dirty="0"/>
              <a:t>美元</a:t>
            </a:r>
            <a:r>
              <a:rPr lang="en-US" altLang="zh-TW" sz="3200" dirty="0"/>
              <a:t>』</a:t>
            </a:r>
            <a:r>
              <a:rPr lang="zh-TW" altLang="en-US" sz="3200" dirty="0"/>
              <a:t>匯率查詢頁面</a:t>
            </a:r>
          </a:p>
          <a:p>
            <a:pPr lvl="1">
              <a:lnSpc>
                <a:spcPct val="120000"/>
              </a:lnSpc>
              <a:spcBef>
                <a:spcPts val="0"/>
              </a:spcBef>
            </a:pPr>
            <a:r>
              <a:rPr lang="zh-TW" altLang="en-US" sz="3200" dirty="0"/>
              <a:t>因公出國人員搭乘外國籍航空班機申請書</a:t>
            </a:r>
            <a:r>
              <a:rPr lang="en-US" altLang="zh-TW" sz="3200" dirty="0"/>
              <a:t>(</a:t>
            </a:r>
            <a:r>
              <a:rPr lang="zh-TW" altLang="en-US" sz="3200" dirty="0"/>
              <a:t>未搭本國籍航空者</a:t>
            </a:r>
            <a:r>
              <a:rPr lang="en-US" altLang="zh-TW" sz="3200" dirty="0"/>
              <a:t>)</a:t>
            </a:r>
            <a:endParaRPr lang="zh-TW" altLang="en-US" sz="3200" dirty="0"/>
          </a:p>
          <a:p>
            <a:pPr lvl="1">
              <a:lnSpc>
                <a:spcPct val="120000"/>
              </a:lnSpc>
              <a:spcBef>
                <a:spcPts val="0"/>
              </a:spcBef>
            </a:pPr>
            <a:r>
              <a:rPr lang="zh-TW" altLang="en-US" sz="3200" dirty="0"/>
              <a:t>國科會計畫</a:t>
            </a:r>
            <a:r>
              <a:rPr lang="zh-TW" altLang="en-US" sz="3200" b="1" dirty="0">
                <a:solidFill>
                  <a:srgbClr val="FF0000"/>
                </a:solidFill>
              </a:rPr>
              <a:t>出席國際會議</a:t>
            </a:r>
            <a:r>
              <a:rPr lang="zh-TW" altLang="en-US" sz="3200" dirty="0"/>
              <a:t>，請檢附</a:t>
            </a:r>
            <a:r>
              <a:rPr lang="zh-TW" altLang="en-US" sz="3200" b="1" u="sng" dirty="0">
                <a:solidFill>
                  <a:srgbClr val="FF0000"/>
                </a:solidFill>
              </a:rPr>
              <a:t>議程</a:t>
            </a:r>
            <a:r>
              <a:rPr lang="en-US" altLang="zh-TW" sz="3200" b="1" u="sng" dirty="0">
                <a:solidFill>
                  <a:srgbClr val="FF0000"/>
                </a:solidFill>
              </a:rPr>
              <a:t>(</a:t>
            </a:r>
            <a:r>
              <a:rPr lang="zh-TW" altLang="en-US" sz="3200" b="1" u="sng" dirty="0">
                <a:solidFill>
                  <a:srgbClr val="FF0000"/>
                </a:solidFill>
              </a:rPr>
              <a:t>於議程上書寫有無供餐</a:t>
            </a:r>
            <a:r>
              <a:rPr lang="en-US" altLang="zh-TW" sz="3200" b="1" u="sng" dirty="0">
                <a:solidFill>
                  <a:srgbClr val="FF0000"/>
                </a:solidFill>
              </a:rPr>
              <a:t>)</a:t>
            </a:r>
            <a:r>
              <a:rPr lang="zh-TW" altLang="en-US" sz="3200" b="1" dirty="0"/>
              <a:t>、</a:t>
            </a:r>
            <a:r>
              <a:rPr lang="zh-TW" altLang="en-US" sz="3200" b="1" u="sng" dirty="0">
                <a:solidFill>
                  <a:srgbClr val="FF0000"/>
                </a:solidFill>
              </a:rPr>
              <a:t>論文被接受發表之大會證明文件</a:t>
            </a:r>
            <a:r>
              <a:rPr lang="zh-TW" altLang="en-US" sz="3200" dirty="0"/>
              <a:t>以及所發表之</a:t>
            </a:r>
            <a:r>
              <a:rPr lang="zh-TW" altLang="en-US" sz="3200" b="1" u="sng" dirty="0">
                <a:solidFill>
                  <a:srgbClr val="FF0000"/>
                </a:solidFill>
              </a:rPr>
              <a:t>論文全文或摘要</a:t>
            </a:r>
            <a:r>
              <a:rPr lang="zh-TW" altLang="en-US" sz="3200" b="1" dirty="0"/>
              <a:t>。</a:t>
            </a:r>
            <a:endParaRPr lang="en-US" altLang="zh-TW" sz="3200" b="1" dirty="0"/>
          </a:p>
          <a:p>
            <a:pPr lvl="1">
              <a:lnSpc>
                <a:spcPct val="120000"/>
              </a:lnSpc>
              <a:spcBef>
                <a:spcPts val="0"/>
              </a:spcBef>
            </a:pPr>
            <a:r>
              <a:rPr lang="zh-TW" altLang="en-US" sz="3200" dirty="0"/>
              <a:t>如曾辦理計畫變更，請檢附核准後之變更申請表影本。</a:t>
            </a: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23831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969" y="167054"/>
            <a:ext cx="9638965" cy="706354"/>
          </a:xfrm>
        </p:spPr>
        <p:txBody>
          <a:bodyPr/>
          <a:lstStyle/>
          <a:p>
            <a:r>
              <a:rPr lang="zh-TW" altLang="en-US" dirty="0"/>
              <a:t>國外出差旅費</a:t>
            </a:r>
            <a:r>
              <a:rPr lang="en-US" altLang="zh-TW" dirty="0"/>
              <a:t>(2/5)--</a:t>
            </a:r>
            <a:r>
              <a:rPr lang="zh-TW" altLang="en-US" dirty="0"/>
              <a:t>交通費</a:t>
            </a:r>
          </a:p>
        </p:txBody>
      </p:sp>
      <p:sp>
        <p:nvSpPr>
          <p:cNvPr id="3" name="內容版面配置區 2"/>
          <p:cNvSpPr>
            <a:spLocks noGrp="1"/>
          </p:cNvSpPr>
          <p:nvPr>
            <p:ph idx="1"/>
          </p:nvPr>
        </p:nvSpPr>
        <p:spPr>
          <a:xfrm>
            <a:off x="1058897" y="873408"/>
            <a:ext cx="10256803" cy="5328592"/>
          </a:xfrm>
        </p:spPr>
        <p:txBody>
          <a:bodyPr>
            <a:normAutofit lnSpcReduction="10000"/>
          </a:bodyPr>
          <a:lstStyle/>
          <a:p>
            <a:pPr>
              <a:lnSpc>
                <a:spcPct val="110000"/>
              </a:lnSpc>
              <a:spcBef>
                <a:spcPts val="0"/>
              </a:spcBef>
            </a:pPr>
            <a:r>
              <a:rPr lang="zh-TW" altLang="en-US" sz="2400" b="1" dirty="0"/>
              <a:t>搭乘飛機、船舶及長途大眾陸運工具所需費用。</a:t>
            </a:r>
            <a:endParaRPr lang="en-US" altLang="zh-TW" sz="2400" b="1" dirty="0"/>
          </a:p>
          <a:p>
            <a:pPr>
              <a:spcBef>
                <a:spcPts val="0"/>
              </a:spcBef>
            </a:pPr>
            <a:r>
              <a:rPr lang="zh-TW" altLang="en-US" sz="2400" b="1" dirty="0"/>
              <a:t>搭乘分有等級之飛機、船舶及長途大眾陸運工具：</a:t>
            </a:r>
          </a:p>
          <a:p>
            <a:pPr lvl="1">
              <a:lnSpc>
                <a:spcPct val="110000"/>
              </a:lnSpc>
              <a:spcBef>
                <a:spcPts val="200"/>
              </a:spcBef>
            </a:pPr>
            <a:r>
              <a:rPr lang="zh-TW" altLang="en-US" sz="2000" dirty="0"/>
              <a:t>部長級人員、特使，得乘坐最高等級座 （艙）位</a:t>
            </a:r>
            <a:r>
              <a:rPr lang="zh-TW" altLang="zh-TW" sz="2000" dirty="0"/>
              <a:t>。</a:t>
            </a:r>
            <a:endParaRPr lang="en-US" altLang="zh-TW" sz="2000" dirty="0"/>
          </a:p>
          <a:p>
            <a:pPr lvl="1">
              <a:lnSpc>
                <a:spcPct val="110000"/>
              </a:lnSpc>
              <a:spcBef>
                <a:spcPts val="200"/>
              </a:spcBef>
            </a:pPr>
            <a:r>
              <a:rPr lang="zh-TW" altLang="en-US" sz="2000" dirty="0"/>
              <a:t>次長級人員、大使、公使、常任代表、副 常任代表、其他特任（派）人員、簡任第 十二職等以上領有各該職等全額主管加給人員，得乘坐次高等級座（艙）位。</a:t>
            </a:r>
            <a:endParaRPr lang="en-US" altLang="zh-TW" sz="2000" dirty="0"/>
          </a:p>
          <a:p>
            <a:pPr lvl="1">
              <a:lnSpc>
                <a:spcPct val="110000"/>
              </a:lnSpc>
              <a:spcBef>
                <a:spcPts val="200"/>
              </a:spcBef>
            </a:pPr>
            <a:r>
              <a:rPr lang="zh-TW" altLang="en-US" sz="2000" dirty="0"/>
              <a:t>其餘人員乘坐</a:t>
            </a:r>
            <a:r>
              <a:rPr lang="zh-TW" altLang="en-US" sz="2000" dirty="0">
                <a:solidFill>
                  <a:srgbClr val="FF0000"/>
                </a:solidFill>
              </a:rPr>
              <a:t>基礎等 級（標準）座（艙） 位</a:t>
            </a:r>
            <a:r>
              <a:rPr lang="zh-TW" altLang="en-US" sz="2000" dirty="0"/>
              <a:t>。</a:t>
            </a:r>
            <a:endParaRPr lang="en-US" altLang="zh-TW" sz="2000" dirty="0"/>
          </a:p>
          <a:p>
            <a:pPr>
              <a:lnSpc>
                <a:spcPct val="110000"/>
              </a:lnSpc>
              <a:spcBef>
                <a:spcPts val="0"/>
              </a:spcBef>
            </a:pPr>
            <a:r>
              <a:rPr lang="en-US" altLang="zh-TW" sz="2400" b="1" dirty="0">
                <a:solidFill>
                  <a:srgbClr val="C00000"/>
                </a:solidFill>
              </a:rPr>
              <a:t>Q</a:t>
            </a:r>
            <a:r>
              <a:rPr lang="zh-TW" altLang="en-US" sz="2400" b="1" dirty="0"/>
              <a:t>：依規定</a:t>
            </a:r>
            <a:r>
              <a:rPr lang="zh-TW" altLang="zh-TW" sz="2400" b="1" dirty="0"/>
              <a:t>出國應搭乘</a:t>
            </a:r>
            <a:r>
              <a:rPr lang="zh-TW" altLang="en-US" sz="2400" b="1" dirty="0"/>
              <a:t>基礎等級</a:t>
            </a:r>
            <a:r>
              <a:rPr lang="zh-TW" altLang="zh-TW" sz="2400" b="1" dirty="0"/>
              <a:t>（標準）座（艙）位者，可否報支豪華經濟艙</a:t>
            </a:r>
            <a:r>
              <a:rPr lang="en-US" altLang="zh-TW" sz="2400" b="1" dirty="0"/>
              <a:t>?</a:t>
            </a:r>
          </a:p>
          <a:p>
            <a:pPr lvl="1">
              <a:lnSpc>
                <a:spcPct val="110000"/>
              </a:lnSpc>
              <a:spcBef>
                <a:spcPts val="200"/>
              </a:spcBef>
            </a:pPr>
            <a:r>
              <a:rPr lang="zh-TW" altLang="zh-TW" sz="2000" dirty="0"/>
              <a:t>因上開規定並無「豪華經濟艙」，</a:t>
            </a:r>
            <a:r>
              <a:rPr lang="zh-TW" altLang="en-US" sz="2000" dirty="0"/>
              <a:t>且全額經濟艙或豪華經濟艙，其實質為商務艙，</a:t>
            </a:r>
            <a:r>
              <a:rPr lang="zh-TW" altLang="zh-TW" sz="2000" dirty="0"/>
              <a:t>故</a:t>
            </a:r>
            <a:r>
              <a:rPr lang="zh-TW" altLang="zh-TW" sz="2000" dirty="0">
                <a:solidFill>
                  <a:srgbClr val="FF0000"/>
                </a:solidFill>
              </a:rPr>
              <a:t>僅得以「</a:t>
            </a:r>
            <a:r>
              <a:rPr lang="zh-TW" altLang="en-US" sz="2000" dirty="0">
                <a:solidFill>
                  <a:srgbClr val="FF0000"/>
                </a:solidFill>
              </a:rPr>
              <a:t>基礎等級（標準）座（艙） 位</a:t>
            </a:r>
            <a:r>
              <a:rPr lang="zh-TW" altLang="zh-TW" sz="2000" dirty="0">
                <a:solidFill>
                  <a:srgbClr val="FF0000"/>
                </a:solidFill>
              </a:rPr>
              <a:t>」之價格報支</a:t>
            </a:r>
            <a:r>
              <a:rPr lang="zh-TW" altLang="en-US" sz="2000" dirty="0"/>
              <a:t>。</a:t>
            </a:r>
            <a:endParaRPr lang="en-US" altLang="zh-TW" sz="2000" dirty="0"/>
          </a:p>
          <a:p>
            <a:pPr lvl="1">
              <a:lnSpc>
                <a:spcPct val="110000"/>
              </a:lnSpc>
              <a:spcBef>
                <a:spcPts val="200"/>
              </a:spcBef>
            </a:pPr>
            <a:r>
              <a:rPr lang="zh-TW" altLang="en-US" sz="2000" dirty="0"/>
              <a:t>搭乘豪華經濟艙、菁英艙</a:t>
            </a:r>
            <a:r>
              <a:rPr lang="en-US" altLang="zh-TW" sz="2000" dirty="0"/>
              <a:t>(Elite)</a:t>
            </a:r>
            <a:r>
              <a:rPr lang="zh-TW" altLang="en-US" sz="2000" dirty="0"/>
              <a:t>、桂冠艙</a:t>
            </a:r>
            <a:r>
              <a:rPr lang="en-US" altLang="zh-TW" sz="2000" dirty="0"/>
              <a:t>(Royal Laurel)……</a:t>
            </a:r>
            <a:r>
              <a:rPr lang="zh-TW" altLang="en-US" sz="2000" dirty="0"/>
              <a:t>等非屬基礎等級</a:t>
            </a:r>
            <a:r>
              <a:rPr lang="en-US" altLang="zh-TW" sz="2000" dirty="0"/>
              <a:t>(</a:t>
            </a:r>
            <a:r>
              <a:rPr lang="zh-TW" altLang="zh-TW" sz="2000" dirty="0"/>
              <a:t>標準</a:t>
            </a:r>
            <a:r>
              <a:rPr lang="en-US" altLang="zh-TW" sz="2000" dirty="0"/>
              <a:t>)</a:t>
            </a:r>
            <a:r>
              <a:rPr lang="zh-TW" altLang="zh-TW" sz="2000" dirty="0"/>
              <a:t>座</a:t>
            </a:r>
            <a:r>
              <a:rPr lang="en-US" altLang="zh-TW" sz="2000" dirty="0"/>
              <a:t>(</a:t>
            </a:r>
            <a:r>
              <a:rPr lang="zh-TW" altLang="zh-TW" sz="2000" dirty="0"/>
              <a:t>艙</a:t>
            </a:r>
            <a:r>
              <a:rPr lang="en-US" altLang="zh-TW" sz="2000" dirty="0"/>
              <a:t>)</a:t>
            </a:r>
            <a:r>
              <a:rPr lang="zh-TW" altLang="en-US" sz="2000" dirty="0"/>
              <a:t>，</a:t>
            </a:r>
            <a:r>
              <a:rPr lang="zh-TW" altLang="zh-TW" sz="2000" dirty="0">
                <a:solidFill>
                  <a:srgbClr val="FF0000"/>
                </a:solidFill>
              </a:rPr>
              <a:t>僅得以「經濟艙」之價格報支</a:t>
            </a:r>
            <a:r>
              <a:rPr lang="zh-TW" altLang="en-US" sz="2000" dirty="0"/>
              <a:t>。</a:t>
            </a:r>
            <a:endParaRPr lang="en-US" altLang="zh-TW" sz="2000" dirty="0"/>
          </a:p>
          <a:p>
            <a:pPr>
              <a:lnSpc>
                <a:spcPct val="110000"/>
              </a:lnSpc>
              <a:spcBef>
                <a:spcPts val="0"/>
              </a:spcBef>
            </a:pPr>
            <a:r>
              <a:rPr lang="en-US" altLang="zh-TW" sz="2400" b="1" dirty="0">
                <a:solidFill>
                  <a:srgbClr val="C00000"/>
                </a:solidFill>
              </a:rPr>
              <a:t>Q</a:t>
            </a:r>
            <a:r>
              <a:rPr lang="zh-TW" altLang="en-US" sz="2400" b="1" dirty="0"/>
              <a:t>：</a:t>
            </a:r>
            <a:r>
              <a:rPr lang="zh-TW" altLang="zh-TW" sz="2400" b="1" dirty="0"/>
              <a:t>出差人員依規定得搭乘商務艙，惟航線僅有頭等艙及經濟艙兩種艙等，是否可以乘坐頭等艙？</a:t>
            </a:r>
          </a:p>
          <a:p>
            <a:pPr lvl="1">
              <a:lnSpc>
                <a:spcPct val="110000"/>
              </a:lnSpc>
              <a:spcBef>
                <a:spcPts val="0"/>
              </a:spcBef>
            </a:pPr>
            <a:r>
              <a:rPr lang="zh-TW" altLang="zh-TW" sz="2000" dirty="0"/>
              <a:t>因上開規定並無該等人員得乘坐頭等艙之規定，故其僅得乘坐經濟艙。</a:t>
            </a:r>
            <a:endParaRPr lang="zh-TW" altLang="en-US" sz="2000"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46036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20969" y="149468"/>
            <a:ext cx="9634611" cy="651097"/>
          </a:xfrm>
        </p:spPr>
        <p:txBody>
          <a:bodyPr/>
          <a:lstStyle/>
          <a:p>
            <a:r>
              <a:rPr lang="zh-TW" altLang="en-US" dirty="0"/>
              <a:t>國外出差旅費</a:t>
            </a:r>
            <a:r>
              <a:rPr lang="en-US" altLang="zh-TW" dirty="0"/>
              <a:t>(3/5)--</a:t>
            </a:r>
            <a:r>
              <a:rPr lang="zh-TW" altLang="en-US" dirty="0"/>
              <a:t>生活費</a:t>
            </a:r>
          </a:p>
        </p:txBody>
      </p:sp>
      <p:sp>
        <p:nvSpPr>
          <p:cNvPr id="3" name="內容版面配置區 2"/>
          <p:cNvSpPr>
            <a:spLocks noGrp="1"/>
          </p:cNvSpPr>
          <p:nvPr>
            <p:ph idx="1"/>
          </p:nvPr>
        </p:nvSpPr>
        <p:spPr>
          <a:xfrm>
            <a:off x="1285447" y="879231"/>
            <a:ext cx="10363214" cy="5481811"/>
          </a:xfrm>
        </p:spPr>
        <p:txBody>
          <a:bodyPr>
            <a:normAutofit fontScale="25000" lnSpcReduction="20000"/>
          </a:bodyPr>
          <a:lstStyle/>
          <a:p>
            <a:pPr>
              <a:lnSpc>
                <a:spcPct val="120000"/>
              </a:lnSpc>
              <a:spcBef>
                <a:spcPts val="0"/>
              </a:spcBef>
            </a:pPr>
            <a:r>
              <a:rPr lang="zh-TW" altLang="en-US" sz="7400" b="1" dirty="0"/>
              <a:t>依「</a:t>
            </a:r>
            <a:r>
              <a:rPr lang="zh-TW" altLang="en-US" sz="7400" b="1" dirty="0">
                <a:solidFill>
                  <a:srgbClr val="FF0000"/>
                </a:solidFill>
              </a:rPr>
              <a:t>中央政府各機關派赴國外各地區出差人員生活費日支數額表</a:t>
            </a:r>
            <a:r>
              <a:rPr lang="zh-TW" altLang="en-US" sz="7400" b="1" dirty="0"/>
              <a:t>」</a:t>
            </a:r>
            <a:r>
              <a:rPr lang="zh-TW" altLang="en-US" sz="7200" b="1" dirty="0"/>
              <a:t>列報。</a:t>
            </a:r>
            <a:r>
              <a:rPr lang="zh-TW" altLang="en-US" sz="8000" b="1" dirty="0"/>
              <a:t> </a:t>
            </a:r>
            <a:r>
              <a:rPr lang="en-US" altLang="zh-TW" sz="7600" b="1" dirty="0">
                <a:solidFill>
                  <a:srgbClr val="FF0000"/>
                </a:solidFill>
              </a:rPr>
              <a:t>(114</a:t>
            </a:r>
            <a:r>
              <a:rPr lang="zh-TW" altLang="en-US" sz="7600" b="1" dirty="0">
                <a:solidFill>
                  <a:srgbClr val="FF0000"/>
                </a:solidFill>
              </a:rPr>
              <a:t>年</a:t>
            </a:r>
            <a:r>
              <a:rPr lang="en-US" altLang="zh-TW" sz="7600" b="1" dirty="0">
                <a:solidFill>
                  <a:srgbClr val="FF0000"/>
                </a:solidFill>
              </a:rPr>
              <a:t>10</a:t>
            </a:r>
            <a:r>
              <a:rPr lang="zh-TW" altLang="en-US" sz="7600" b="1" dirty="0">
                <a:solidFill>
                  <a:srgbClr val="FF0000"/>
                </a:solidFill>
              </a:rPr>
              <a:t>月</a:t>
            </a:r>
            <a:r>
              <a:rPr lang="en-US" altLang="zh-TW" sz="7600" b="1" dirty="0">
                <a:solidFill>
                  <a:srgbClr val="FF0000"/>
                </a:solidFill>
              </a:rPr>
              <a:t>31</a:t>
            </a:r>
            <a:r>
              <a:rPr lang="zh-TW" altLang="en-US" sz="7600" b="1" dirty="0">
                <a:solidFill>
                  <a:srgbClr val="FF0000"/>
                </a:solidFill>
              </a:rPr>
              <a:t>日更新版本</a:t>
            </a:r>
            <a:r>
              <a:rPr lang="en-US" altLang="zh-TW" sz="7600" b="1" dirty="0">
                <a:solidFill>
                  <a:srgbClr val="FF0000"/>
                </a:solidFill>
              </a:rPr>
              <a:t>)</a:t>
            </a:r>
          </a:p>
          <a:p>
            <a:pPr>
              <a:lnSpc>
                <a:spcPct val="120000"/>
              </a:lnSpc>
              <a:spcBef>
                <a:spcPts val="0"/>
              </a:spcBef>
            </a:pPr>
            <a:endParaRPr lang="zh-TW" altLang="en-US" sz="7600" b="1" dirty="0">
              <a:solidFill>
                <a:srgbClr val="FF0000"/>
              </a:solidFill>
            </a:endParaRPr>
          </a:p>
          <a:p>
            <a:pPr>
              <a:lnSpc>
                <a:spcPct val="120000"/>
              </a:lnSpc>
              <a:spcBef>
                <a:spcPts val="300"/>
              </a:spcBef>
            </a:pPr>
            <a:r>
              <a:rPr lang="zh-TW" altLang="en-US" sz="7400" b="1" dirty="0"/>
              <a:t>日支數額劃分：住宿費</a:t>
            </a:r>
            <a:r>
              <a:rPr lang="en-US" altLang="zh-TW" sz="7400" b="1" dirty="0"/>
              <a:t>70%</a:t>
            </a:r>
            <a:r>
              <a:rPr lang="zh-TW" altLang="en-US" sz="7400" b="1" dirty="0"/>
              <a:t>、膳食費</a:t>
            </a:r>
            <a:r>
              <a:rPr lang="en-US" altLang="zh-TW" sz="7400" b="1" dirty="0"/>
              <a:t>20%(</a:t>
            </a:r>
            <a:r>
              <a:rPr lang="zh-TW" altLang="en-US" sz="7400" b="1" dirty="0"/>
              <a:t>早餐</a:t>
            </a:r>
            <a:r>
              <a:rPr lang="en-US" altLang="zh-TW" sz="7400" b="1" dirty="0"/>
              <a:t>4%</a:t>
            </a:r>
            <a:r>
              <a:rPr lang="zh-TW" altLang="en-US" sz="7400" b="1" dirty="0"/>
              <a:t>、中餐</a:t>
            </a:r>
            <a:r>
              <a:rPr lang="en-US" altLang="zh-TW" sz="7400" b="1" dirty="0"/>
              <a:t>8%</a:t>
            </a:r>
            <a:r>
              <a:rPr lang="zh-TW" altLang="en-US" sz="7400" b="1" dirty="0"/>
              <a:t>、晚餐</a:t>
            </a:r>
            <a:r>
              <a:rPr lang="en-US" altLang="zh-TW" sz="7400" b="1" dirty="0"/>
              <a:t>8%)</a:t>
            </a:r>
            <a:r>
              <a:rPr lang="zh-TW" altLang="en-US" sz="7400" b="1" dirty="0"/>
              <a:t>、零用費</a:t>
            </a:r>
            <a:r>
              <a:rPr lang="en-US" altLang="zh-TW" sz="7400" b="1" dirty="0"/>
              <a:t>10%</a:t>
            </a:r>
            <a:r>
              <a:rPr lang="zh-TW" altLang="en-US" sz="7400" b="1" dirty="0"/>
              <a:t>，依實際供膳宿情形報支。</a:t>
            </a:r>
            <a:endParaRPr lang="en-US" altLang="zh-TW" sz="7400" b="1" dirty="0"/>
          </a:p>
          <a:p>
            <a:pPr lvl="1">
              <a:lnSpc>
                <a:spcPct val="120000"/>
              </a:lnSpc>
              <a:spcBef>
                <a:spcPts val="0"/>
              </a:spcBef>
            </a:pPr>
            <a:r>
              <a:rPr lang="zh-TW" altLang="zh-TW" sz="6200" dirty="0"/>
              <a:t>供膳宿</a:t>
            </a:r>
            <a:r>
              <a:rPr lang="zh-TW" altLang="en-US" sz="6200" dirty="0"/>
              <a:t>：可報支日支</a:t>
            </a:r>
            <a:r>
              <a:rPr lang="en-US" altLang="zh-TW" sz="6200" dirty="0"/>
              <a:t>10%(</a:t>
            </a:r>
            <a:r>
              <a:rPr lang="zh-TW" altLang="en-US" sz="6200" dirty="0"/>
              <a:t>零用費</a:t>
            </a:r>
            <a:r>
              <a:rPr lang="en-US" altLang="zh-TW" sz="6200" dirty="0"/>
              <a:t>)</a:t>
            </a:r>
          </a:p>
          <a:p>
            <a:pPr lvl="1">
              <a:lnSpc>
                <a:spcPct val="120000"/>
              </a:lnSpc>
              <a:spcBef>
                <a:spcPts val="0"/>
              </a:spcBef>
            </a:pPr>
            <a:r>
              <a:rPr lang="zh-TW" altLang="zh-TW" sz="6200" dirty="0"/>
              <a:t>供膳不供宿</a:t>
            </a:r>
            <a:r>
              <a:rPr lang="zh-TW" altLang="en-US" sz="6200" dirty="0"/>
              <a:t>：可報支日支</a:t>
            </a:r>
            <a:r>
              <a:rPr lang="en-US" altLang="zh-TW" sz="6200" dirty="0"/>
              <a:t>80%(</a:t>
            </a:r>
            <a:r>
              <a:rPr lang="zh-TW" altLang="en-US" sz="6200" dirty="0"/>
              <a:t>住宿費</a:t>
            </a:r>
            <a:r>
              <a:rPr lang="en-US" altLang="zh-TW" sz="6200" dirty="0"/>
              <a:t>70%+</a:t>
            </a:r>
            <a:r>
              <a:rPr lang="zh-TW" altLang="en-US" sz="6200" dirty="0"/>
              <a:t>零用費</a:t>
            </a:r>
            <a:r>
              <a:rPr lang="en-US" altLang="zh-TW" sz="6200" dirty="0"/>
              <a:t>10 %)</a:t>
            </a:r>
          </a:p>
          <a:p>
            <a:pPr lvl="1">
              <a:lnSpc>
                <a:spcPct val="120000"/>
              </a:lnSpc>
              <a:spcBef>
                <a:spcPts val="0"/>
              </a:spcBef>
            </a:pPr>
            <a:r>
              <a:rPr lang="zh-TW" altLang="zh-TW" sz="6200" dirty="0"/>
              <a:t>供宿不供膳</a:t>
            </a:r>
            <a:r>
              <a:rPr lang="zh-TW" altLang="en-US" sz="6200" dirty="0"/>
              <a:t>：可報支日支</a:t>
            </a:r>
            <a:r>
              <a:rPr lang="en-US" altLang="zh-TW" sz="6200" dirty="0"/>
              <a:t>30%(</a:t>
            </a:r>
            <a:r>
              <a:rPr lang="zh-TW" altLang="en-US" sz="6200" dirty="0"/>
              <a:t>膳食費</a:t>
            </a:r>
            <a:r>
              <a:rPr lang="en-US" altLang="zh-TW" sz="6200" dirty="0"/>
              <a:t>20 %+</a:t>
            </a:r>
            <a:r>
              <a:rPr lang="zh-TW" altLang="en-US" sz="6200" dirty="0"/>
              <a:t>零用費</a:t>
            </a:r>
            <a:r>
              <a:rPr lang="en-US" altLang="zh-TW" sz="6200" dirty="0"/>
              <a:t>10 %)</a:t>
            </a:r>
          </a:p>
          <a:p>
            <a:pPr marL="365760" lvl="1" indent="0">
              <a:lnSpc>
                <a:spcPct val="120000"/>
              </a:lnSpc>
              <a:spcBef>
                <a:spcPts val="0"/>
              </a:spcBef>
              <a:buNone/>
            </a:pPr>
            <a:endParaRPr lang="en-US" altLang="zh-TW" sz="6200" dirty="0"/>
          </a:p>
          <a:p>
            <a:pPr>
              <a:lnSpc>
                <a:spcPct val="120000"/>
              </a:lnSpc>
              <a:spcBef>
                <a:spcPts val="300"/>
              </a:spcBef>
            </a:pPr>
            <a:r>
              <a:rPr lang="zh-TW" altLang="en-US" sz="7400" b="1" dirty="0"/>
              <a:t>生活費報支</a:t>
            </a:r>
            <a:r>
              <a:rPr lang="en-US" altLang="zh-TW" sz="7400" b="1" dirty="0"/>
              <a:t>30%</a:t>
            </a:r>
            <a:r>
              <a:rPr lang="zh-TW" altLang="en-US" sz="7400" b="1" dirty="0"/>
              <a:t>情形：</a:t>
            </a:r>
            <a:endParaRPr lang="en-US" altLang="zh-TW" sz="7400" b="1" dirty="0"/>
          </a:p>
          <a:p>
            <a:pPr lvl="1">
              <a:lnSpc>
                <a:spcPct val="120000"/>
              </a:lnSpc>
              <a:spcBef>
                <a:spcPts val="0"/>
              </a:spcBef>
            </a:pPr>
            <a:r>
              <a:rPr lang="zh-TW" altLang="en-US" sz="6200" dirty="0"/>
              <a:t>住宿免費宿舍</a:t>
            </a:r>
          </a:p>
          <a:p>
            <a:pPr lvl="1">
              <a:lnSpc>
                <a:spcPct val="120000"/>
              </a:lnSpc>
              <a:spcBef>
                <a:spcPts val="0"/>
              </a:spcBef>
            </a:pPr>
            <a:r>
              <a:rPr lang="zh-TW" altLang="en-US" sz="6200" dirty="0"/>
              <a:t>過境旅館</a:t>
            </a:r>
          </a:p>
          <a:p>
            <a:pPr lvl="1">
              <a:lnSpc>
                <a:spcPct val="120000"/>
              </a:lnSpc>
              <a:spcBef>
                <a:spcPts val="0"/>
              </a:spcBef>
            </a:pPr>
            <a:r>
              <a:rPr lang="zh-TW" altLang="en-US" sz="6200" dirty="0"/>
              <a:t>在搭乘之交通工具或機場歇夜</a:t>
            </a:r>
          </a:p>
          <a:p>
            <a:pPr lvl="1">
              <a:lnSpc>
                <a:spcPct val="120000"/>
              </a:lnSpc>
              <a:spcBef>
                <a:spcPts val="0"/>
              </a:spcBef>
            </a:pPr>
            <a:r>
              <a:rPr lang="zh-TW" altLang="en-US" sz="6200" dirty="0"/>
              <a:t>返國當日</a:t>
            </a:r>
            <a:endParaRPr lang="en-US" altLang="zh-TW" sz="6200" dirty="0"/>
          </a:p>
          <a:p>
            <a:pPr lvl="1">
              <a:lnSpc>
                <a:spcPct val="120000"/>
              </a:lnSpc>
              <a:spcBef>
                <a:spcPts val="0"/>
              </a:spcBef>
            </a:pPr>
            <a:endParaRPr lang="zh-TW" altLang="en-US" sz="6200" dirty="0"/>
          </a:p>
          <a:p>
            <a:pPr>
              <a:lnSpc>
                <a:spcPct val="120000"/>
              </a:lnSpc>
              <a:spcBef>
                <a:spcPts val="300"/>
              </a:spcBef>
            </a:pPr>
            <a:r>
              <a:rPr lang="zh-TW" altLang="en-US" sz="7400" b="1" dirty="0"/>
              <a:t>一日內跨越兩地區或兩地區以上者，其生活費日支數額均以當日留宿之地區為列支數額，不得重複。</a:t>
            </a:r>
            <a:endParaRPr lang="en-US" altLang="zh-TW" sz="7400" b="1" dirty="0"/>
          </a:p>
          <a:p>
            <a:pPr>
              <a:lnSpc>
                <a:spcPct val="120000"/>
              </a:lnSpc>
              <a:spcBef>
                <a:spcPts val="300"/>
              </a:spcBef>
            </a:pPr>
            <a:r>
              <a:rPr lang="zh-TW" altLang="en-US" sz="7400" b="1" dirty="0"/>
              <a:t>凡出差至表未列載之地區，依該國「</a:t>
            </a:r>
            <a:r>
              <a:rPr lang="en-US" altLang="zh-TW" sz="7400" b="1" dirty="0" err="1"/>
              <a:t>其他</a:t>
            </a:r>
            <a:r>
              <a:rPr lang="zh-TW" altLang="en-US" sz="7400" b="1" dirty="0"/>
              <a:t>」</a:t>
            </a:r>
            <a:r>
              <a:rPr lang="en-US" altLang="zh-TW" sz="7400" b="1" dirty="0" err="1"/>
              <a:t>支給</a:t>
            </a:r>
            <a:r>
              <a:rPr lang="en-US" altLang="zh-TW" sz="7400" b="1" dirty="0"/>
              <a:t>；</a:t>
            </a:r>
            <a:r>
              <a:rPr lang="zh-TW" altLang="en-US" sz="7400" b="1" dirty="0"/>
              <a:t>表未列載之國家者，比照距離最近之國家「其他」支給。</a:t>
            </a:r>
          </a:p>
        </p:txBody>
      </p:sp>
      <p:sp>
        <p:nvSpPr>
          <p:cNvPr id="7" name="投影片編號版面配置區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09498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0045" y="237392"/>
            <a:ext cx="9509760" cy="722832"/>
          </a:xfrm>
        </p:spPr>
        <p:txBody>
          <a:bodyPr>
            <a:normAutofit/>
          </a:bodyPr>
          <a:lstStyle/>
          <a:p>
            <a:r>
              <a:rPr lang="zh-TW" altLang="en-US" dirty="0"/>
              <a:t>國外出差旅費</a:t>
            </a:r>
            <a:r>
              <a:rPr lang="en-US" altLang="zh-TW" dirty="0"/>
              <a:t>(4/5)--</a:t>
            </a:r>
            <a:r>
              <a:rPr lang="zh-TW" altLang="en-US" dirty="0"/>
              <a:t>辦公費</a:t>
            </a:r>
          </a:p>
        </p:txBody>
      </p:sp>
      <p:sp>
        <p:nvSpPr>
          <p:cNvPr id="3" name="內容版面配置區 2"/>
          <p:cNvSpPr>
            <a:spLocks noGrp="1"/>
          </p:cNvSpPr>
          <p:nvPr>
            <p:ph idx="1"/>
          </p:nvPr>
        </p:nvSpPr>
        <p:spPr>
          <a:xfrm>
            <a:off x="1301932" y="1081454"/>
            <a:ext cx="9804607" cy="5336931"/>
          </a:xfrm>
        </p:spPr>
        <p:txBody>
          <a:bodyPr>
            <a:noAutofit/>
          </a:bodyPr>
          <a:lstStyle/>
          <a:p>
            <a:r>
              <a:rPr lang="zh-TW" altLang="en-US" sz="2600" b="1" dirty="0"/>
              <a:t>出國手續費、保險費、行政費、禮品交際及雜費</a:t>
            </a:r>
          </a:p>
          <a:p>
            <a:pPr lvl="1"/>
            <a:r>
              <a:rPr lang="zh-TW" altLang="en-US" sz="2400" dirty="0"/>
              <a:t>手續費：含護照費、簽證費等，</a:t>
            </a:r>
            <a:r>
              <a:rPr lang="zh-TW" altLang="en-US" sz="2400" b="1" dirty="0">
                <a:solidFill>
                  <a:srgbClr val="FF0000"/>
                </a:solidFill>
              </a:rPr>
              <a:t>檢據核實報支</a:t>
            </a:r>
            <a:r>
              <a:rPr lang="zh-TW" altLang="en-US" sz="2400" b="1" dirty="0"/>
              <a:t>。</a:t>
            </a:r>
          </a:p>
          <a:p>
            <a:pPr lvl="1"/>
            <a:r>
              <a:rPr lang="zh-TW" altLang="en-US" sz="2400" dirty="0"/>
              <a:t>保險費：檢附保費收據，以「因公赴國外出差或返國述職人員綜合保險」共同供應契約保險費率表之保費為限。行政費：</a:t>
            </a:r>
            <a:r>
              <a:rPr lang="zh-TW" altLang="zh-TW" sz="2400" dirty="0"/>
              <a:t>國外執行公務所必要之資料、報名、註冊、郵電、翻譯及運費等費用</a:t>
            </a:r>
            <a:r>
              <a:rPr lang="zh-TW" altLang="en-US" sz="2400" dirty="0"/>
              <a:t>。</a:t>
            </a:r>
          </a:p>
          <a:p>
            <a:pPr lvl="1"/>
            <a:r>
              <a:rPr lang="zh-TW" altLang="en-US" sz="2400" dirty="0"/>
              <a:t>禮品交際及雜費：包括</a:t>
            </a:r>
            <a:r>
              <a:rPr lang="zh-TW" altLang="zh-TW" sz="2400" dirty="0"/>
              <a:t>禮品費、交際費</a:t>
            </a:r>
            <a:r>
              <a:rPr lang="zh-TW" altLang="en-US" sz="2400" dirty="0"/>
              <a:t>等費用，皆須檢附單據，按出差日數每人每日新臺幣</a:t>
            </a:r>
            <a:r>
              <a:rPr lang="en-US" altLang="zh-TW" sz="2400" dirty="0"/>
              <a:t>1,100</a:t>
            </a:r>
            <a:r>
              <a:rPr lang="zh-TW" altLang="en-US" sz="2400" dirty="0"/>
              <a:t>元</a:t>
            </a:r>
            <a:r>
              <a:rPr lang="en-US" altLang="zh-TW" sz="2400" dirty="0"/>
              <a:t>(</a:t>
            </a:r>
            <a:r>
              <a:rPr lang="en-US" altLang="zh-TW" sz="2400" dirty="0" err="1"/>
              <a:t>所有</a:t>
            </a:r>
            <a:r>
              <a:rPr lang="zh-TW" altLang="en-US" sz="2400" dirty="0"/>
              <a:t>項目合計</a:t>
            </a:r>
            <a:r>
              <a:rPr lang="en-US" altLang="zh-TW" sz="2400" dirty="0"/>
              <a:t>)</a:t>
            </a:r>
            <a:r>
              <a:rPr lang="zh-TW" altLang="en-US" sz="2400" dirty="0"/>
              <a:t>總額為限。</a:t>
            </a:r>
            <a:endParaRPr lang="en-US" altLang="zh-TW" sz="2400" dirty="0"/>
          </a:p>
          <a:p>
            <a:pPr lvl="1"/>
            <a:r>
              <a:rPr lang="zh-TW" altLang="en-US" sz="2400" b="1" dirty="0">
                <a:solidFill>
                  <a:srgbClr val="FF0000"/>
                </a:solidFill>
              </a:rPr>
              <a:t>國科會案</a:t>
            </a:r>
            <a:r>
              <a:rPr lang="en-US" altLang="zh-TW" sz="2400" b="1" dirty="0">
                <a:solidFill>
                  <a:srgbClr val="FF0000"/>
                </a:solidFill>
              </a:rPr>
              <a:t>-</a:t>
            </a:r>
            <a:r>
              <a:rPr lang="zh-TW" altLang="en-US" sz="2400" b="1" dirty="0">
                <a:solidFill>
                  <a:srgbClr val="FF0000"/>
                </a:solidFill>
              </a:rPr>
              <a:t>國內</a:t>
            </a:r>
            <a:r>
              <a:rPr lang="zh-TW" altLang="zh-TW" sz="2400" b="1" dirty="0">
                <a:solidFill>
                  <a:srgbClr val="FF0000"/>
                </a:solidFill>
              </a:rPr>
              <a:t>計程車</a:t>
            </a:r>
            <a:r>
              <a:rPr lang="zh-TW" altLang="en-US" sz="2400" b="1" dirty="0">
                <a:solidFill>
                  <a:srgbClr val="FF0000"/>
                </a:solidFill>
              </a:rPr>
              <a:t>資</a:t>
            </a:r>
            <a:r>
              <a:rPr lang="zh-TW" altLang="zh-TW" sz="2400" b="1" dirty="0">
                <a:solidFill>
                  <a:srgbClr val="FF0000"/>
                </a:solidFill>
              </a:rPr>
              <a:t>費</a:t>
            </a:r>
            <a:r>
              <a:rPr lang="en-US" altLang="zh-TW" sz="2400" b="1" dirty="0">
                <a:solidFill>
                  <a:srgbClr val="FF0000"/>
                </a:solidFill>
              </a:rPr>
              <a:t>(</a:t>
            </a:r>
            <a:r>
              <a:rPr lang="zh-TW" altLang="en-US" sz="2400" b="1" dirty="0">
                <a:solidFill>
                  <a:srgbClr val="FF0000"/>
                </a:solidFill>
              </a:rPr>
              <a:t>機場接送</a:t>
            </a:r>
            <a:r>
              <a:rPr lang="en-US" altLang="zh-TW" sz="2400" b="1" dirty="0">
                <a:solidFill>
                  <a:srgbClr val="FF0000"/>
                </a:solidFill>
              </a:rPr>
              <a:t>)</a:t>
            </a:r>
            <a:r>
              <a:rPr lang="zh-TW" altLang="en-US" sz="2400" b="1" dirty="0">
                <a:solidFill>
                  <a:srgbClr val="FF0000"/>
                </a:solidFill>
              </a:rPr>
              <a:t>，由「業務費</a:t>
            </a:r>
            <a:r>
              <a:rPr lang="en-US" altLang="zh-TW" sz="2400" b="1" dirty="0">
                <a:solidFill>
                  <a:srgbClr val="FF0000"/>
                </a:solidFill>
              </a:rPr>
              <a:t>-</a:t>
            </a:r>
            <a:r>
              <a:rPr lang="zh-TW" altLang="en-US" sz="2400" b="1" dirty="0">
                <a:solidFill>
                  <a:srgbClr val="FF0000"/>
                </a:solidFill>
              </a:rPr>
              <a:t>彈性支用額度」支付。</a:t>
            </a:r>
            <a:endParaRPr lang="en-US" altLang="zh-TW" sz="2400" b="1" dirty="0">
              <a:solidFill>
                <a:srgbClr val="FF0000"/>
              </a:solidFill>
            </a:endParaRPr>
          </a:p>
          <a:p>
            <a:pPr lvl="1"/>
            <a:r>
              <a:rPr lang="zh-TW" altLang="zh-TW" sz="2400" dirty="0"/>
              <a:t>赴國外從事實驗、田野調查、採集樣本等</a:t>
            </a:r>
            <a:r>
              <a:rPr lang="zh-TW" altLang="zh-TW" sz="2400" b="1" dirty="0">
                <a:solidFill>
                  <a:srgbClr val="FF0000"/>
                </a:solidFill>
              </a:rPr>
              <a:t>移地研究</a:t>
            </a:r>
            <a:r>
              <a:rPr lang="zh-TW" altLang="zh-TW" sz="2400" dirty="0"/>
              <a:t>衍生所需</a:t>
            </a:r>
            <a:r>
              <a:rPr lang="zh-TW" altLang="en-US" sz="2400" b="1" dirty="0">
                <a:solidFill>
                  <a:srgbClr val="FF0000"/>
                </a:solidFill>
              </a:rPr>
              <a:t>租車</a:t>
            </a:r>
            <a:r>
              <a:rPr lang="zh-TW" altLang="zh-TW" sz="2400" b="1" dirty="0">
                <a:solidFill>
                  <a:srgbClr val="FF0000"/>
                </a:solidFill>
              </a:rPr>
              <a:t>費用</a:t>
            </a:r>
            <a:r>
              <a:rPr lang="zh-TW" altLang="zh-TW" sz="2400" dirty="0"/>
              <a:t>，由執行機構於事前函報</a:t>
            </a:r>
            <a:r>
              <a:rPr lang="zh-TW" altLang="en-US" sz="2400" dirty="0"/>
              <a:t>國科會</a:t>
            </a:r>
            <a:r>
              <a:rPr lang="zh-TW" altLang="zh-TW" sz="2400" dirty="0"/>
              <a:t>說明擬執行研究計畫須租用交通工具之必性，經</a:t>
            </a:r>
            <a:r>
              <a:rPr lang="zh-TW" altLang="en-US" sz="2400" dirty="0"/>
              <a:t>國科會</a:t>
            </a:r>
            <a:r>
              <a:rPr lang="zh-TW" altLang="zh-TW" sz="2400" dirty="0"/>
              <a:t>審核同意後始得於</a:t>
            </a:r>
            <a:r>
              <a:rPr lang="zh-TW" altLang="zh-TW" sz="2400" b="1" dirty="0">
                <a:solidFill>
                  <a:srgbClr val="FF0000"/>
                </a:solidFill>
              </a:rPr>
              <a:t>『</a:t>
            </a:r>
            <a:r>
              <a:rPr lang="zh-TW" altLang="en-US" sz="2400" b="1" dirty="0">
                <a:solidFill>
                  <a:srgbClr val="FF0000"/>
                </a:solidFill>
              </a:rPr>
              <a:t>綜合補助費</a:t>
            </a:r>
            <a:r>
              <a:rPr lang="zh-TW" altLang="zh-TW" sz="2400" b="1" dirty="0">
                <a:solidFill>
                  <a:srgbClr val="FF0000"/>
                </a:solidFill>
              </a:rPr>
              <a:t>』</a:t>
            </a:r>
            <a:r>
              <a:rPr lang="zh-TW" altLang="zh-TW" sz="2400" dirty="0"/>
              <a:t>項下檢據</a:t>
            </a:r>
            <a:r>
              <a:rPr lang="zh-TW" altLang="en-US" sz="2400" dirty="0"/>
              <a:t>覈</a:t>
            </a:r>
            <a:r>
              <a:rPr lang="zh-TW" altLang="zh-TW" sz="2400" dirty="0"/>
              <a:t>實報支。</a:t>
            </a:r>
            <a:endParaRPr lang="en-US" altLang="zh-TW" sz="2400" dirty="0"/>
          </a:p>
          <a:p>
            <a:pPr marL="365760" lvl="1" indent="0">
              <a:buNone/>
            </a:pPr>
            <a:endParaRPr lang="zh-TW" altLang="en-US" sz="2400" b="1" dirty="0"/>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111100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經費核銷注意事項</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4</a:t>
            </a:fld>
            <a:endParaRPr lang="zh-TW" altLang="en-US" dirty="0"/>
          </a:p>
        </p:txBody>
      </p:sp>
      <p:sp>
        <p:nvSpPr>
          <p:cNvPr id="3" name="文字方塊 2">
            <a:extLst>
              <a:ext uri="{FF2B5EF4-FFF2-40B4-BE49-F238E27FC236}">
                <a16:creationId xmlns:a16="http://schemas.microsoft.com/office/drawing/2014/main" id="{9BF1E1EC-728E-E2C2-699F-39781DB7160F}"/>
              </a:ext>
            </a:extLst>
          </p:cNvPr>
          <p:cNvSpPr txBox="1"/>
          <p:nvPr/>
        </p:nvSpPr>
        <p:spPr>
          <a:xfrm>
            <a:off x="4010332" y="3575222"/>
            <a:ext cx="4171335" cy="369332"/>
          </a:xfrm>
          <a:prstGeom prst="rect">
            <a:avLst/>
          </a:prstGeom>
          <a:noFill/>
        </p:spPr>
        <p:txBody>
          <a:bodyPr wrap="none" rtlCol="0">
            <a:spAutoFit/>
          </a:bodyPr>
          <a:lstStyle/>
          <a:p>
            <a:r>
              <a:rPr lang="zh-TW" altLang="en-US" dirty="0"/>
              <a:t>以下提及金額資訊，單位皆為</a:t>
            </a:r>
            <a:r>
              <a:rPr lang="en-US" altLang="zh-TW" dirty="0"/>
              <a:t>:</a:t>
            </a:r>
            <a:r>
              <a:rPr lang="zh-TW" altLang="en-US" dirty="0"/>
              <a:t>新臺幣元</a:t>
            </a:r>
          </a:p>
        </p:txBody>
      </p:sp>
    </p:spTree>
    <p:extLst>
      <p:ext uri="{BB962C8B-B14F-4D97-AF65-F5344CB8AC3E}">
        <p14:creationId xmlns:p14="http://schemas.microsoft.com/office/powerpoint/2010/main" val="371558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92331" y="395654"/>
            <a:ext cx="9148085" cy="707346"/>
          </a:xfrm>
        </p:spPr>
        <p:txBody>
          <a:bodyPr>
            <a:normAutofit/>
          </a:bodyPr>
          <a:lstStyle/>
          <a:p>
            <a:r>
              <a:rPr lang="zh-TW" altLang="en-US" dirty="0"/>
              <a:t>國外出差旅費</a:t>
            </a:r>
            <a:r>
              <a:rPr lang="en-US" altLang="zh-TW" dirty="0"/>
              <a:t>(5/5)--</a:t>
            </a:r>
            <a:r>
              <a:rPr lang="zh-TW" altLang="zh-TW" dirty="0"/>
              <a:t>赴國外進修、研究、實習</a:t>
            </a:r>
            <a:endParaRPr lang="zh-TW" altLang="en-US" dirty="0"/>
          </a:p>
        </p:txBody>
      </p:sp>
      <p:sp>
        <p:nvSpPr>
          <p:cNvPr id="2" name="內容版面配置區 1"/>
          <p:cNvSpPr>
            <a:spLocks noGrp="1"/>
          </p:cNvSpPr>
          <p:nvPr>
            <p:ph idx="1"/>
          </p:nvPr>
        </p:nvSpPr>
        <p:spPr>
          <a:xfrm>
            <a:off x="1053737" y="1412656"/>
            <a:ext cx="9839931" cy="4303416"/>
          </a:xfrm>
        </p:spPr>
        <p:txBody>
          <a:bodyPr>
            <a:normAutofit/>
          </a:bodyPr>
          <a:lstStyle/>
          <a:p>
            <a:pPr indent="-252000" eaLnBrk="0">
              <a:lnSpc>
                <a:spcPts val="3500"/>
              </a:lnSpc>
            </a:pPr>
            <a:r>
              <a:rPr lang="zh-TW" altLang="en-US" sz="2600" b="1" dirty="0"/>
              <a:t>依</a:t>
            </a:r>
            <a:r>
              <a:rPr lang="zh-TW" altLang="en-US" sz="2600" b="1" dirty="0">
                <a:solidFill>
                  <a:srgbClr val="FF0000"/>
                </a:solidFill>
                <a:hlinkClick r:id="rId2"/>
              </a:rPr>
              <a:t>「</a:t>
            </a:r>
            <a:r>
              <a:rPr lang="zh-TW" altLang="zh-TW" sz="2600" b="1" dirty="0">
                <a:solidFill>
                  <a:srgbClr val="FF0000"/>
                </a:solidFill>
                <a:hlinkClick r:id="rId2"/>
              </a:rPr>
              <a:t>中央各機關</a:t>
            </a:r>
            <a:r>
              <a:rPr lang="en-US" altLang="zh-TW" sz="2600" b="1" dirty="0">
                <a:solidFill>
                  <a:srgbClr val="FF0000"/>
                </a:solidFill>
                <a:hlinkClick r:id="rId2"/>
              </a:rPr>
              <a:t>(</a:t>
            </a:r>
            <a:r>
              <a:rPr lang="zh-TW" altLang="zh-TW" sz="2600" b="1" dirty="0">
                <a:solidFill>
                  <a:srgbClr val="FF0000"/>
                </a:solidFill>
                <a:hlinkClick r:id="rId2"/>
              </a:rPr>
              <a:t>含事業機構</a:t>
            </a:r>
            <a:r>
              <a:rPr lang="en-US" altLang="zh-TW" sz="2600" b="1" dirty="0">
                <a:solidFill>
                  <a:srgbClr val="FF0000"/>
                </a:solidFill>
                <a:hlinkClick r:id="rId2"/>
              </a:rPr>
              <a:t>)</a:t>
            </a:r>
            <a:r>
              <a:rPr lang="zh-TW" altLang="zh-TW" sz="2600" b="1" dirty="0">
                <a:solidFill>
                  <a:srgbClr val="FF0000"/>
                </a:solidFill>
                <a:hlinkClick r:id="rId2"/>
              </a:rPr>
              <a:t>派赴國外進修、研究、實習人員補助項目及數額表</a:t>
            </a:r>
            <a:r>
              <a:rPr lang="zh-TW" altLang="en-US" sz="2600" b="1" dirty="0">
                <a:solidFill>
                  <a:srgbClr val="FF0000"/>
                </a:solidFill>
                <a:hlinkClick r:id="rId2"/>
              </a:rPr>
              <a:t>」</a:t>
            </a:r>
            <a:r>
              <a:rPr lang="zh-TW" altLang="en-US" sz="2600" b="1" dirty="0"/>
              <a:t>辦理。</a:t>
            </a:r>
            <a:endParaRPr lang="en-US" altLang="zh-TW" sz="2600" b="1" dirty="0">
              <a:sym typeface="Wingdings" pitchFamily="2" charset="2"/>
            </a:endParaRPr>
          </a:p>
          <a:p>
            <a:pPr indent="-252000" eaLnBrk="0">
              <a:lnSpc>
                <a:spcPts val="3500"/>
              </a:lnSpc>
            </a:pPr>
            <a:r>
              <a:rPr lang="zh-TW" altLang="en-US" sz="2600" b="1" dirty="0"/>
              <a:t>國科會專題研究計畫執行「移地研究」者適用。</a:t>
            </a:r>
            <a:endParaRPr lang="en-US" altLang="zh-TW" sz="2600" b="1" dirty="0"/>
          </a:p>
          <a:p>
            <a:pPr indent="-252000" eaLnBrk="0">
              <a:lnSpc>
                <a:spcPts val="3500"/>
              </a:lnSpc>
            </a:pPr>
            <a:r>
              <a:rPr lang="zh-TW" altLang="zh-TW" sz="2600" b="1" dirty="0"/>
              <a:t>出國進修、研究、實習人員</a:t>
            </a:r>
            <a:r>
              <a:rPr lang="zh-TW" altLang="zh-TW" sz="2600" b="1" dirty="0">
                <a:solidFill>
                  <a:srgbClr val="FF0000"/>
                </a:solidFill>
              </a:rPr>
              <a:t>不得報支</a:t>
            </a:r>
            <a:r>
              <a:rPr lang="zh-TW" altLang="zh-TW" sz="2600" b="1" dirty="0"/>
              <a:t>「國外出差旅費報支要點」第十五點、第十六點及第十七點所定之</a:t>
            </a:r>
            <a:r>
              <a:rPr lang="zh-TW" altLang="zh-TW" sz="2600" b="1" dirty="0">
                <a:solidFill>
                  <a:srgbClr val="FF0000"/>
                </a:solidFill>
              </a:rPr>
              <a:t>行政費</a:t>
            </a:r>
            <a:r>
              <a:rPr lang="en-US" altLang="zh-TW" sz="2600" b="1" dirty="0"/>
              <a:t>(</a:t>
            </a:r>
            <a:r>
              <a:rPr lang="zh-TW" altLang="zh-TW" sz="2600" b="1" dirty="0"/>
              <a:t>報名費及註冊費除外</a:t>
            </a:r>
            <a:r>
              <a:rPr lang="en-US" altLang="zh-TW" sz="2600" b="1" dirty="0"/>
              <a:t>)</a:t>
            </a:r>
            <a:r>
              <a:rPr lang="zh-TW" altLang="zh-TW" sz="2600" b="1" dirty="0"/>
              <a:t>、</a:t>
            </a:r>
            <a:r>
              <a:rPr lang="zh-TW" altLang="zh-TW" sz="2600" b="1" dirty="0">
                <a:solidFill>
                  <a:srgbClr val="FF0000"/>
                </a:solidFill>
              </a:rPr>
              <a:t>禮品交際及雜費</a:t>
            </a:r>
            <a:r>
              <a:rPr lang="zh-TW" altLang="zh-TW" sz="2600" b="1" dirty="0"/>
              <a:t>。</a:t>
            </a:r>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A380AB-936D-4527-96E3-67EC2F507ECF}"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7373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計畫經費結案</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41</a:t>
            </a:fld>
            <a:endParaRPr lang="zh-TW" altLang="en-US" dirty="0"/>
          </a:p>
        </p:txBody>
      </p:sp>
    </p:spTree>
    <p:extLst>
      <p:ext uri="{BB962C8B-B14F-4D97-AF65-F5344CB8AC3E}">
        <p14:creationId xmlns:p14="http://schemas.microsoft.com/office/powerpoint/2010/main" val="99876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96815" y="467360"/>
            <a:ext cx="9954065" cy="754771"/>
          </a:xfrm>
        </p:spPr>
        <p:txBody>
          <a:bodyPr/>
          <a:lstStyle/>
          <a:p>
            <a:r>
              <a:rPr lang="zh-TW" altLang="en-US" dirty="0"/>
              <a:t>計畫經費結案</a:t>
            </a:r>
          </a:p>
        </p:txBody>
      </p:sp>
      <p:sp>
        <p:nvSpPr>
          <p:cNvPr id="54275" name="Rectangle 3"/>
          <p:cNvSpPr>
            <a:spLocks noGrp="1" noChangeArrowheads="1"/>
          </p:cNvSpPr>
          <p:nvPr>
            <p:ph idx="1"/>
          </p:nvPr>
        </p:nvSpPr>
        <p:spPr>
          <a:xfrm>
            <a:off x="1341119" y="1494692"/>
            <a:ext cx="9689869" cy="3982916"/>
          </a:xfrm>
        </p:spPr>
        <p:txBody>
          <a:bodyPr>
            <a:normAutofit/>
          </a:bodyPr>
          <a:lstStyle/>
          <a:p>
            <a:pPr>
              <a:lnSpc>
                <a:spcPct val="120000"/>
              </a:lnSpc>
            </a:pPr>
            <a:r>
              <a:rPr lang="zh-TW" altLang="en-US" sz="2600" b="1" dirty="0"/>
              <a:t>應依委託或補助單位規定時間內，辦理經費結報</a:t>
            </a:r>
            <a:endParaRPr lang="en-US" altLang="zh-TW" sz="2600" b="1" dirty="0"/>
          </a:p>
          <a:p>
            <a:pPr lvl="1">
              <a:lnSpc>
                <a:spcPct val="120000"/>
              </a:lnSpc>
            </a:pPr>
            <a:r>
              <a:rPr lang="zh-TW" altLang="en-US" sz="2400" dirty="0"/>
              <a:t>國科會案：依國科會補助專題研究計畫作業要點第</a:t>
            </a:r>
            <a:r>
              <a:rPr lang="en-US" altLang="zh-TW" sz="2400" dirty="0"/>
              <a:t>18</a:t>
            </a:r>
            <a:r>
              <a:rPr lang="zh-TW" altLang="en-US" sz="2400" dirty="0"/>
              <a:t>點，申請機構應於各研究計畫執行</a:t>
            </a:r>
            <a:r>
              <a:rPr lang="zh-TW" altLang="en-US" sz="2400" b="1" dirty="0">
                <a:solidFill>
                  <a:srgbClr val="FF0000"/>
                </a:solidFill>
              </a:rPr>
              <a:t>期滿後</a:t>
            </a:r>
            <a:r>
              <a:rPr lang="en-US" altLang="zh-TW" sz="2400" b="1" dirty="0">
                <a:solidFill>
                  <a:srgbClr val="FF0000"/>
                </a:solidFill>
              </a:rPr>
              <a:t>3</a:t>
            </a:r>
            <a:r>
              <a:rPr lang="zh-TW" altLang="en-US" sz="2400" b="1" dirty="0">
                <a:solidFill>
                  <a:srgbClr val="FF0000"/>
                </a:solidFill>
              </a:rPr>
              <a:t>個月</a:t>
            </a:r>
            <a:r>
              <a:rPr lang="zh-TW" altLang="en-US" sz="2400" dirty="0"/>
              <a:t>內向該部辦理經費結報。</a:t>
            </a:r>
            <a:endParaRPr lang="en-US" altLang="zh-TW" sz="2400" dirty="0"/>
          </a:p>
          <a:p>
            <a:pPr lvl="1">
              <a:lnSpc>
                <a:spcPct val="120000"/>
              </a:lnSpc>
            </a:pPr>
            <a:r>
              <a:rPr lang="zh-TW" altLang="en-US" sz="2400" dirty="0"/>
              <a:t>非國科會案：</a:t>
            </a:r>
            <a:r>
              <a:rPr lang="zh-TW" altLang="en-US" sz="2400" b="1" dirty="0">
                <a:solidFill>
                  <a:srgbClr val="FF0000"/>
                </a:solidFill>
              </a:rPr>
              <a:t>依委託或補助單位規定時間</a:t>
            </a:r>
            <a:r>
              <a:rPr lang="zh-TW" altLang="en-US" sz="2400" dirty="0"/>
              <a:t>辦理經費結報。</a:t>
            </a:r>
            <a:endParaRPr lang="en-US" altLang="zh-TW" sz="2400" dirty="0"/>
          </a:p>
          <a:p>
            <a:pPr marL="274320" lvl="1">
              <a:lnSpc>
                <a:spcPct val="120000"/>
              </a:lnSpc>
              <a:spcBef>
                <a:spcPts val="1800"/>
              </a:spcBef>
            </a:pPr>
            <a:r>
              <a:rPr lang="zh-TW" altLang="en-US" sz="2600" b="1" dirty="0"/>
              <a:t>計畫案結案之單位回饋金，請於接獲通知之次學年度核銷完畢。</a:t>
            </a:r>
          </a:p>
        </p:txBody>
      </p:sp>
      <p:sp>
        <p:nvSpPr>
          <p:cNvPr id="5" name="投影片編號版面配置區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zh-TW" altLang="en-US" sz="1200" b="0" i="0" u="none" strike="noStrike" kern="1200" cap="none" spc="0" normalizeH="0" baseline="0" noProof="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910405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其他注意事項</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43</a:t>
            </a:fld>
            <a:endParaRPr lang="zh-TW" altLang="en-US" dirty="0"/>
          </a:p>
        </p:txBody>
      </p:sp>
    </p:spTree>
    <p:extLst>
      <p:ext uri="{BB962C8B-B14F-4D97-AF65-F5344CB8AC3E}">
        <p14:creationId xmlns:p14="http://schemas.microsoft.com/office/powerpoint/2010/main" val="26448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9423" y="93622"/>
            <a:ext cx="8435402" cy="803193"/>
          </a:xfrm>
        </p:spPr>
        <p:txBody>
          <a:bodyPr>
            <a:normAutofit/>
          </a:bodyPr>
          <a:lstStyle/>
          <a:p>
            <a:r>
              <a:rPr lang="zh-TW" altLang="en-US" dirty="0"/>
              <a:t>非國科會產學合作</a:t>
            </a:r>
            <a:r>
              <a:rPr lang="en-US" altLang="zh-TW" dirty="0"/>
              <a:t>(</a:t>
            </a:r>
            <a:r>
              <a:rPr lang="zh-TW" altLang="en-US" dirty="0"/>
              <a:t>委託</a:t>
            </a:r>
            <a:r>
              <a:rPr lang="en-US" altLang="zh-TW" dirty="0"/>
              <a:t>)</a:t>
            </a:r>
            <a:r>
              <a:rPr lang="zh-TW" altLang="en-US" dirty="0"/>
              <a:t>計畫重點事項</a:t>
            </a:r>
          </a:p>
        </p:txBody>
      </p:sp>
      <p:sp>
        <p:nvSpPr>
          <p:cNvPr id="3" name="內容版面配置區 2"/>
          <p:cNvSpPr>
            <a:spLocks noGrp="1"/>
          </p:cNvSpPr>
          <p:nvPr>
            <p:ph idx="1"/>
          </p:nvPr>
        </p:nvSpPr>
        <p:spPr>
          <a:xfrm>
            <a:off x="1593669" y="1412776"/>
            <a:ext cx="9626959" cy="4752528"/>
          </a:xfrm>
        </p:spPr>
        <p:txBody>
          <a:bodyPr>
            <a:normAutofit/>
          </a:bodyPr>
          <a:lstStyle/>
          <a:p>
            <a:pPr marL="45720" indent="0">
              <a:buNone/>
            </a:pPr>
            <a:br>
              <a:rPr lang="zh-TW" altLang="en-US" b="0" dirty="0"/>
            </a:br>
            <a:endParaRPr lang="zh-TW" altLang="zh-TW" b="0" dirty="0"/>
          </a:p>
          <a:p>
            <a:pPr marL="45720" indent="0">
              <a:buNone/>
            </a:pPr>
            <a:endParaRPr lang="zh-TW" altLang="en-US" b="0" dirty="0"/>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zh-TW" altLang="en-US" sz="1200" b="0" i="0" u="none" strike="noStrike" kern="1200" cap="none" spc="0" normalizeH="0" baseline="0" noProof="0" dirty="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graphicFrame>
        <p:nvGraphicFramePr>
          <p:cNvPr id="7" name="資料庫圖表 6"/>
          <p:cNvGraphicFramePr/>
          <p:nvPr>
            <p:extLst>
              <p:ext uri="{D42A27DB-BD31-4B8C-83A1-F6EECF244321}">
                <p14:modId xmlns:p14="http://schemas.microsoft.com/office/powerpoint/2010/main" val="72544341"/>
              </p:ext>
            </p:extLst>
          </p:nvPr>
        </p:nvGraphicFramePr>
        <p:xfrm>
          <a:off x="364869" y="976113"/>
          <a:ext cx="11381750" cy="2980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內容版面配置區 2"/>
          <p:cNvSpPr txBox="1">
            <a:spLocks/>
          </p:cNvSpPr>
          <p:nvPr/>
        </p:nvSpPr>
        <p:spPr>
          <a:xfrm>
            <a:off x="940777" y="3736731"/>
            <a:ext cx="10100389" cy="2594983"/>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Arial" pitchFamily="34" charset="0"/>
              <a:buChar char="•"/>
              <a:defRPr lang="zh-TW" sz="2000" kern="1200">
                <a:solidFill>
                  <a:schemeClr val="bg2"/>
                </a:solidFill>
                <a:latin typeface="微軟正黑體" panose="020B0604030504040204" pitchFamily="34" charset="-120"/>
                <a:ea typeface="微軟正黑體" panose="020B0604030504040204" pitchFamily="34" charset="-120"/>
                <a:cs typeface="+mn-cs"/>
              </a:defRPr>
            </a:lvl1pPr>
            <a:lvl2pPr marL="594360" indent="-228600" algn="l" defTabSz="914400" rtl="0" eaLnBrk="1" latinLnBrk="0" hangingPunct="1">
              <a:lnSpc>
                <a:spcPct val="90000"/>
              </a:lnSpc>
              <a:spcBef>
                <a:spcPts val="1000"/>
              </a:spcBef>
              <a:buSzPct val="80000"/>
              <a:buFont typeface="Arial" pitchFamily="34" charset="0"/>
              <a:buChar char="•"/>
              <a:defRPr lang="zh-TW" sz="1800" kern="1200">
                <a:solidFill>
                  <a:schemeClr val="bg2"/>
                </a:solidFill>
                <a:latin typeface="微軟正黑體" panose="020B0604030504040204" pitchFamily="34" charset="-120"/>
                <a:ea typeface="微軟正黑體" panose="020B0604030504040204" pitchFamily="34" charset="-120"/>
                <a:cs typeface="+mn-cs"/>
              </a:defRPr>
            </a:lvl2pPr>
            <a:lvl3pPr marL="914400" indent="-228600" algn="l" defTabSz="914400" rtl="0" eaLnBrk="1" latinLnBrk="0" hangingPunct="1">
              <a:lnSpc>
                <a:spcPct val="90000"/>
              </a:lnSpc>
              <a:spcBef>
                <a:spcPts val="800"/>
              </a:spcBef>
              <a:buSzPct val="80000"/>
              <a:buFont typeface="Arial" pitchFamily="34" charset="0"/>
              <a:buChar char="•"/>
              <a:defRPr lang="zh-TW" sz="1600" kern="1200">
                <a:solidFill>
                  <a:schemeClr val="bg2"/>
                </a:solidFill>
                <a:latin typeface="微軟正黑體" panose="020B0604030504040204" pitchFamily="34" charset="-120"/>
                <a:ea typeface="微軟正黑體" panose="020B0604030504040204" pitchFamily="34" charset="-120"/>
                <a:cs typeface="+mn-cs"/>
              </a:defRPr>
            </a:lvl3pPr>
            <a:lvl4pPr marL="123444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4pPr>
            <a:lvl5pPr marL="1554480" indent="-228600" algn="l" defTabSz="914400" rtl="0" eaLnBrk="1" latinLnBrk="0" hangingPunct="1">
              <a:lnSpc>
                <a:spcPct val="90000"/>
              </a:lnSpc>
              <a:spcBef>
                <a:spcPts val="800"/>
              </a:spcBef>
              <a:buSzPct val="80000"/>
              <a:buFont typeface="Arial" pitchFamily="34" charset="0"/>
              <a:buChar char="•"/>
              <a:defRPr lang="zh-TW" sz="1400" kern="1200">
                <a:solidFill>
                  <a:schemeClr val="bg2"/>
                </a:solidFill>
                <a:latin typeface="微軟正黑體" panose="020B0604030504040204" pitchFamily="34" charset="-120"/>
                <a:ea typeface="微軟正黑體" panose="020B0604030504040204" pitchFamily="34" charset="-120"/>
                <a:cs typeface="+mn-cs"/>
              </a:defRPr>
            </a:lvl5pPr>
            <a:lvl6pPr marL="1874520" indent="-228600" algn="l" defTabSz="914400" rtl="0" eaLnBrk="1" latinLnBrk="0" hangingPunct="1">
              <a:lnSpc>
                <a:spcPct val="90000"/>
              </a:lnSpc>
              <a:spcBef>
                <a:spcPts val="800"/>
              </a:spcBef>
              <a:buFont typeface="Arial" pitchFamily="34" charset="0"/>
              <a:buChar char="•"/>
              <a:defRPr lang="zh-TW"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lang="zh-TW" sz="1400" kern="1200" baseline="0">
                <a:solidFill>
                  <a:schemeClr val="tx1"/>
                </a:solidFill>
                <a:latin typeface="+mn-lt"/>
                <a:ea typeface="+mn-ea"/>
                <a:cs typeface="+mn-cs"/>
              </a:defRPr>
            </a:lvl9pPr>
          </a:lstStyle>
          <a:p>
            <a:pPr>
              <a:lnSpc>
                <a:spcPct val="100000"/>
              </a:lnSpc>
              <a:spcBef>
                <a:spcPts val="600"/>
              </a:spcBef>
            </a:pPr>
            <a:r>
              <a:rPr lang="zh-TW" altLang="en-US" sz="2400" dirty="0"/>
              <a:t>委託計畫執行時請依核定項目辦理，相關經費支出標準、經費流用條件，依委託單位及契約規定，惟相關標準（如會議餐費</a:t>
            </a:r>
            <a:r>
              <a:rPr lang="en-US" altLang="zh-TW" sz="2400" dirty="0"/>
              <a:t>…</a:t>
            </a:r>
            <a:r>
              <a:rPr lang="zh-TW" altLang="en-US" sz="2400" dirty="0"/>
              <a:t>）未特別規範者，依本校規定辦理。</a:t>
            </a:r>
          </a:p>
          <a:p>
            <a:pPr>
              <a:lnSpc>
                <a:spcPct val="100000"/>
              </a:lnSpc>
              <a:spcBef>
                <a:spcPts val="600"/>
              </a:spcBef>
            </a:pPr>
            <a:r>
              <a:rPr lang="zh-TW" altLang="en-US" sz="2400" dirty="0"/>
              <a:t>各項費用由主持人自行辦理請款作業。</a:t>
            </a:r>
          </a:p>
          <a:p>
            <a:pPr>
              <a:lnSpc>
                <a:spcPct val="100000"/>
              </a:lnSpc>
              <a:spcBef>
                <a:spcPts val="600"/>
              </a:spcBef>
            </a:pPr>
            <a:r>
              <a:rPr lang="zh-TW" altLang="en-US" sz="2400" dirty="0"/>
              <a:t>請依委託或補助單位規定時間內完成經費結報，並辦理計畫經費校內結案作業。</a:t>
            </a:r>
          </a:p>
          <a:p>
            <a:pPr marL="45720" indent="0">
              <a:lnSpc>
                <a:spcPct val="100000"/>
              </a:lnSpc>
              <a:spcBef>
                <a:spcPts val="600"/>
              </a:spcBef>
              <a:buFont typeface="Arial" pitchFamily="34" charset="0"/>
              <a:buNone/>
            </a:pPr>
            <a:endParaRPr lang="zh-TW" altLang="en-US" dirty="0"/>
          </a:p>
        </p:txBody>
      </p:sp>
    </p:spTree>
    <p:extLst>
      <p:ext uri="{BB962C8B-B14F-4D97-AF65-F5344CB8AC3E}">
        <p14:creationId xmlns:p14="http://schemas.microsoft.com/office/powerpoint/2010/main" val="79836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949569" y="325316"/>
            <a:ext cx="9901311" cy="650630"/>
          </a:xfrm>
        </p:spPr>
        <p:txBody>
          <a:bodyPr/>
          <a:lstStyle/>
          <a:p>
            <a:r>
              <a:rPr lang="zh-TW" altLang="en-US" u="sng" dirty="0"/>
              <a:t>預借款</a:t>
            </a:r>
            <a:r>
              <a:rPr lang="zh-TW" altLang="en-US" dirty="0"/>
              <a:t>注意事項</a:t>
            </a:r>
            <a:endParaRPr lang="zh-TW" dirty="0"/>
          </a:p>
        </p:txBody>
      </p:sp>
      <p:sp>
        <p:nvSpPr>
          <p:cNvPr id="14" name="內容版面配置區 13"/>
          <p:cNvSpPr>
            <a:spLocks noGrp="1"/>
          </p:cNvSpPr>
          <p:nvPr>
            <p:ph idx="1"/>
          </p:nvPr>
        </p:nvSpPr>
        <p:spPr>
          <a:xfrm>
            <a:off x="1341119" y="1041256"/>
            <a:ext cx="9956995" cy="5270565"/>
          </a:xfrm>
        </p:spPr>
        <p:txBody>
          <a:bodyPr>
            <a:noAutofit/>
          </a:bodyPr>
          <a:lstStyle/>
          <a:p>
            <a:pPr>
              <a:spcBef>
                <a:spcPts val="0"/>
              </a:spcBef>
            </a:pPr>
            <a:r>
              <a:rPr lang="zh-TW" altLang="en-US" sz="2600" b="1" dirty="0">
                <a:sym typeface="Wingdings 3" panose="05040102010807070707" pitchFamily="18" charset="2"/>
              </a:rPr>
              <a:t>依行政院主計處規定：</a:t>
            </a:r>
            <a:endParaRPr lang="en-US" altLang="zh-TW" sz="2600" b="1" dirty="0">
              <a:sym typeface="Wingdings 3" panose="05040102010807070707" pitchFamily="18" charset="2"/>
            </a:endParaRPr>
          </a:p>
          <a:p>
            <a:pPr marL="271463" indent="0">
              <a:lnSpc>
                <a:spcPct val="100000"/>
              </a:lnSpc>
              <a:spcBef>
                <a:spcPts val="0"/>
              </a:spcBef>
              <a:buNone/>
            </a:pPr>
            <a:r>
              <a:rPr lang="en-US" altLang="zh-TW" sz="2200" b="1" dirty="0"/>
              <a:t>        </a:t>
            </a:r>
            <a:r>
              <a:rPr lang="zh-TW" altLang="zh-TW" sz="2200" dirty="0"/>
              <a:t>除零用金限額</a:t>
            </a:r>
            <a:r>
              <a:rPr lang="en-US" altLang="zh-TW" sz="2200" b="1" dirty="0">
                <a:solidFill>
                  <a:srgbClr val="FF0000"/>
                </a:solidFill>
              </a:rPr>
              <a:t>(</a:t>
            </a:r>
            <a:r>
              <a:rPr lang="zh-TW" altLang="en-US" sz="2200" b="1" dirty="0">
                <a:solidFill>
                  <a:srgbClr val="FF0000"/>
                </a:solidFill>
              </a:rPr>
              <a:t>新臺幣</a:t>
            </a:r>
            <a:r>
              <a:rPr lang="en-US" altLang="zh-TW" sz="2200" b="1" dirty="0">
                <a:solidFill>
                  <a:srgbClr val="FF0000"/>
                </a:solidFill>
              </a:rPr>
              <a:t>1</a:t>
            </a:r>
            <a:r>
              <a:rPr lang="zh-TW" altLang="en-US" sz="2200" b="1" dirty="0">
                <a:solidFill>
                  <a:srgbClr val="FF0000"/>
                </a:solidFill>
              </a:rPr>
              <a:t>萬元</a:t>
            </a:r>
            <a:r>
              <a:rPr lang="en-US" altLang="zh-TW" sz="2200" b="1" dirty="0">
                <a:solidFill>
                  <a:srgbClr val="FF0000"/>
                </a:solidFill>
              </a:rPr>
              <a:t>)</a:t>
            </a:r>
            <a:r>
              <a:rPr lang="zh-TW" altLang="zh-TW" sz="2200" dirty="0"/>
              <a:t>以下之小額付款得由相關人員墊付外，其餘均應</a:t>
            </a:r>
            <a:r>
              <a:rPr lang="zh-TW" altLang="en-US" sz="2200" dirty="0"/>
              <a:t>由學校</a:t>
            </a:r>
            <a:r>
              <a:rPr lang="zh-TW" altLang="zh-TW" sz="2200" dirty="0"/>
              <a:t>逕付受款人，不得由計畫主持人或機關人員代領轉付，若有特殊情況，須先行預借或墊付者，應循</a:t>
            </a:r>
            <a:r>
              <a:rPr lang="zh-TW" altLang="zh-TW" sz="2200" b="1" dirty="0">
                <a:solidFill>
                  <a:srgbClr val="FF0000"/>
                </a:solidFill>
              </a:rPr>
              <a:t>內部行政程序</a:t>
            </a:r>
            <a:r>
              <a:rPr lang="zh-TW" altLang="zh-TW" sz="2200" dirty="0"/>
              <a:t>簽准後辦理。</a:t>
            </a:r>
            <a:endParaRPr lang="en-US" altLang="zh-TW" sz="2200" dirty="0">
              <a:sym typeface="Wingdings 3" panose="05040102010807070707" pitchFamily="18" charset="2"/>
            </a:endParaRPr>
          </a:p>
          <a:p>
            <a:pPr>
              <a:spcBef>
                <a:spcPts val="600"/>
              </a:spcBef>
            </a:pPr>
            <a:r>
              <a:rPr lang="zh-TW" altLang="en-US" sz="2600" b="1" dirty="0">
                <a:sym typeface="Wingdings 3" panose="05040102010807070707" pitchFamily="18" charset="2"/>
              </a:rPr>
              <a:t>本校借款作業</a:t>
            </a:r>
            <a:endParaRPr lang="en-US" altLang="zh-TW" sz="2600" b="1" dirty="0">
              <a:sym typeface="Wingdings 3" panose="05040102010807070707" pitchFamily="18" charset="2"/>
            </a:endParaRPr>
          </a:p>
          <a:p>
            <a:pPr marL="365760" lvl="1" indent="0">
              <a:lnSpc>
                <a:spcPct val="100000"/>
              </a:lnSpc>
              <a:spcBef>
                <a:spcPts val="100"/>
              </a:spcBef>
              <a:buNone/>
            </a:pPr>
            <a:r>
              <a:rPr lang="en-US" altLang="zh-TW" sz="2200" dirty="0">
                <a:sym typeface="Wingdings 3" panose="05040102010807070707" pitchFamily="18" charset="2"/>
              </a:rPr>
              <a:t>1.</a:t>
            </a:r>
            <a:r>
              <a:rPr lang="zh-TW" altLang="en-US" sz="2200" dirty="0">
                <a:sym typeface="Wingdings 3" panose="05040102010807070707" pitchFamily="18" charset="2"/>
              </a:rPr>
              <a:t>因公務需要簽請預借經費者 ：</a:t>
            </a:r>
            <a:endParaRPr lang="en-US" altLang="zh-TW" sz="2200" dirty="0">
              <a:sym typeface="Wingdings 3" panose="05040102010807070707" pitchFamily="18" charset="2"/>
            </a:endParaRPr>
          </a:p>
          <a:p>
            <a:pPr marL="685800" lvl="2" indent="0">
              <a:lnSpc>
                <a:spcPct val="100000"/>
              </a:lnSpc>
              <a:spcBef>
                <a:spcPts val="100"/>
              </a:spcBef>
              <a:buNone/>
            </a:pPr>
            <a:r>
              <a:rPr lang="en-US" altLang="zh-TW" sz="2200" dirty="0">
                <a:sym typeface="Wingdings 3" panose="05040102010807070707" pitchFamily="18" charset="2"/>
              </a:rPr>
              <a:t>(1)</a:t>
            </a:r>
            <a:r>
              <a:rPr lang="zh-TW" altLang="en-US" sz="2200" dirty="0">
                <a:sym typeface="Wingdings 3" panose="05040102010807070707" pitchFamily="18" charset="2"/>
              </a:rPr>
              <a:t>簽陳須檢附文件：委託單位經費核定表、借款所需經費支出明細表及相</a:t>
            </a:r>
            <a:endParaRPr lang="en-US" altLang="zh-TW" sz="2200" dirty="0">
              <a:sym typeface="Wingdings 3" panose="05040102010807070707" pitchFamily="18" charset="2"/>
            </a:endParaRPr>
          </a:p>
          <a:p>
            <a:pPr marL="685800" lvl="2" indent="0">
              <a:lnSpc>
                <a:spcPct val="100000"/>
              </a:lnSpc>
              <a:spcBef>
                <a:spcPts val="100"/>
              </a:spcBef>
              <a:buNone/>
            </a:pPr>
            <a:r>
              <a:rPr lang="zh-TW" altLang="en-US" sz="2200" dirty="0">
                <a:sym typeface="Wingdings 3" panose="05040102010807070707" pitchFamily="18" charset="2"/>
              </a:rPr>
              <a:t>     關附件。</a:t>
            </a:r>
          </a:p>
          <a:p>
            <a:pPr marL="982663" lvl="1" indent="-355600">
              <a:lnSpc>
                <a:spcPct val="100000"/>
              </a:lnSpc>
              <a:spcBef>
                <a:spcPts val="100"/>
              </a:spcBef>
              <a:buNone/>
            </a:pPr>
            <a:r>
              <a:rPr lang="en-US" altLang="zh-TW" sz="2200" dirty="0">
                <a:sym typeface="Wingdings 3" panose="05040102010807070707" pitchFamily="18" charset="2"/>
              </a:rPr>
              <a:t> (2)</a:t>
            </a:r>
            <a:r>
              <a:rPr lang="zh-TW" altLang="en-US" sz="2200" dirty="0">
                <a:sym typeface="Wingdings 3" panose="05040102010807070707" pitchFamily="18" charset="2"/>
              </a:rPr>
              <a:t>原則上</a:t>
            </a:r>
            <a:r>
              <a:rPr lang="zh-TW" altLang="en-US" sz="2200" b="1" dirty="0">
                <a:solidFill>
                  <a:srgbClr val="FF0000"/>
                </a:solidFill>
                <a:sym typeface="Wingdings 3" panose="05040102010807070707" pitchFamily="18" charset="2"/>
              </a:rPr>
              <a:t>不得預借項目：人事費及廠商貨款</a:t>
            </a:r>
            <a:r>
              <a:rPr lang="zh-TW" altLang="en-US" sz="2200" dirty="0">
                <a:sym typeface="Wingdings 3" panose="05040102010807070707" pitchFamily="18" charset="2"/>
              </a:rPr>
              <a:t>等款項</a:t>
            </a:r>
            <a:r>
              <a:rPr lang="zh-TW" altLang="en-US" sz="2200" b="1" dirty="0">
                <a:solidFill>
                  <a:srgbClr val="FF0000"/>
                </a:solidFill>
                <a:sym typeface="Wingdings 3" panose="05040102010807070707" pitchFamily="18" charset="2"/>
              </a:rPr>
              <a:t>須逕付受款人</a:t>
            </a:r>
            <a:r>
              <a:rPr lang="zh-TW" altLang="en-US" sz="2200" dirty="0">
                <a:sym typeface="Wingdings 3" panose="05040102010807070707" pitchFamily="18" charset="2"/>
              </a:rPr>
              <a:t>。</a:t>
            </a:r>
            <a:endParaRPr lang="en-US" altLang="zh-TW" sz="2200" dirty="0">
              <a:sym typeface="Wingdings 3" panose="05040102010807070707" pitchFamily="18" charset="2"/>
            </a:endParaRPr>
          </a:p>
          <a:p>
            <a:pPr marL="365760" lvl="1" indent="0">
              <a:lnSpc>
                <a:spcPct val="100000"/>
              </a:lnSpc>
              <a:spcBef>
                <a:spcPts val="100"/>
              </a:spcBef>
              <a:buNone/>
            </a:pPr>
            <a:r>
              <a:rPr lang="en-US" altLang="zh-TW" sz="2200" dirty="0">
                <a:sym typeface="Wingdings 3" panose="05040102010807070707" pitchFamily="18" charset="2"/>
              </a:rPr>
              <a:t>2.</a:t>
            </a:r>
            <a:r>
              <a:rPr lang="zh-TW" altLang="en-US" sz="2200" dirty="0">
                <a:sym typeface="Wingdings 3" panose="05040102010807070707" pitchFamily="18" charset="2"/>
              </a:rPr>
              <a:t>奉核後辦理借款，粘存單應檢附資料如下：</a:t>
            </a:r>
            <a:endParaRPr lang="en-US" altLang="zh-TW" sz="2200" dirty="0">
              <a:sym typeface="Wingdings 3" panose="05040102010807070707" pitchFamily="18" charset="2"/>
            </a:endParaRPr>
          </a:p>
          <a:p>
            <a:pPr marL="685800" lvl="2" indent="0">
              <a:lnSpc>
                <a:spcPct val="100000"/>
              </a:lnSpc>
              <a:spcBef>
                <a:spcPts val="100"/>
              </a:spcBef>
              <a:buNone/>
            </a:pPr>
            <a:r>
              <a:rPr lang="en-US" altLang="zh-TW" sz="2200" dirty="0">
                <a:sym typeface="Wingdings 3" panose="05040102010807070707" pitchFamily="18" charset="2"/>
              </a:rPr>
              <a:t>(1)</a:t>
            </a:r>
            <a:r>
              <a:rPr lang="zh-TW" altLang="en-US" sz="2200" dirty="0">
                <a:sym typeface="Wingdings 3" panose="05040102010807070707" pitchFamily="18" charset="2"/>
              </a:rPr>
              <a:t>借據 </a:t>
            </a:r>
            <a:r>
              <a:rPr lang="en-US" altLang="zh-TW" sz="2200" dirty="0">
                <a:sym typeface="Wingdings 3" panose="05040102010807070707" pitchFamily="18" charset="2"/>
              </a:rPr>
              <a:t>(</a:t>
            </a:r>
            <a:r>
              <a:rPr lang="zh-TW" altLang="en-US" sz="2200" dirty="0">
                <a:sym typeface="Wingdings 3" panose="05040102010807070707" pitchFamily="18" charset="2"/>
              </a:rPr>
              <a:t>必須經借款人及單位主管或計畫主持人親簽 </a:t>
            </a:r>
            <a:r>
              <a:rPr lang="en-US" altLang="zh-TW" sz="2200" dirty="0">
                <a:sym typeface="Wingdings 3" panose="05040102010807070707" pitchFamily="18" charset="2"/>
              </a:rPr>
              <a:t>)</a:t>
            </a:r>
          </a:p>
          <a:p>
            <a:pPr marL="685800" lvl="2" indent="0">
              <a:lnSpc>
                <a:spcPct val="100000"/>
              </a:lnSpc>
              <a:spcBef>
                <a:spcPts val="100"/>
              </a:spcBef>
              <a:buNone/>
            </a:pPr>
            <a:r>
              <a:rPr lang="en-US" altLang="zh-TW" sz="2200" dirty="0">
                <a:sym typeface="Wingdings 3" panose="05040102010807070707" pitchFamily="18" charset="2"/>
              </a:rPr>
              <a:t>(2)</a:t>
            </a:r>
            <a:r>
              <a:rPr lang="zh-TW" altLang="en-US" sz="2200" dirty="0">
                <a:sym typeface="Wingdings 3" panose="05040102010807070707" pitchFamily="18" charset="2"/>
              </a:rPr>
              <a:t>核准簽及其相關附件。</a:t>
            </a:r>
          </a:p>
          <a:p>
            <a:pPr marL="365760" lvl="1" indent="0">
              <a:lnSpc>
                <a:spcPct val="100000"/>
              </a:lnSpc>
              <a:spcBef>
                <a:spcPts val="100"/>
              </a:spcBef>
              <a:buNone/>
            </a:pPr>
            <a:r>
              <a:rPr lang="en-US" altLang="zh-TW" sz="2200" dirty="0">
                <a:sym typeface="Wingdings 3" panose="05040102010807070707" pitchFamily="18" charset="2"/>
              </a:rPr>
              <a:t>3.</a:t>
            </a:r>
            <a:r>
              <a:rPr lang="zh-TW" altLang="en-US" sz="2200" dirty="0">
                <a:sym typeface="Wingdings 3" panose="05040102010807070707" pitchFamily="18" charset="2"/>
              </a:rPr>
              <a:t>核銷轉帳、預借款餘款繳回校庫 ：</a:t>
            </a:r>
            <a:endParaRPr lang="en-US" altLang="zh-TW" sz="2200" dirty="0">
              <a:sym typeface="Wingdings 3" panose="05040102010807070707" pitchFamily="18" charset="2"/>
            </a:endParaRPr>
          </a:p>
          <a:p>
            <a:pPr marL="627063" lvl="1" indent="0">
              <a:lnSpc>
                <a:spcPct val="100000"/>
              </a:lnSpc>
              <a:spcBef>
                <a:spcPts val="100"/>
              </a:spcBef>
              <a:buNone/>
              <a:tabLst>
                <a:tab pos="627063" algn="l"/>
              </a:tabLst>
            </a:pPr>
            <a:r>
              <a:rPr lang="zh-TW" altLang="en-US" sz="2200" dirty="0">
                <a:sym typeface="Wingdings 3" panose="05040102010807070707" pitchFamily="18" charset="2"/>
              </a:rPr>
              <a:t>檢據辦理核銷並於系統製作粘存單勾選原借款號碼、計畫代號及填寫金額，並檢附核准簽影本。如有繳還餘款，須先將款項交至出納組。</a:t>
            </a: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45</a:t>
            </a:fld>
            <a:endParaRPr lang="zh-TW" altLang="en-US"/>
          </a:p>
        </p:txBody>
      </p:sp>
    </p:spTree>
    <p:extLst>
      <p:ext uri="{BB962C8B-B14F-4D97-AF65-F5344CB8AC3E}">
        <p14:creationId xmlns:p14="http://schemas.microsoft.com/office/powerpoint/2010/main" val="281566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73723" y="254978"/>
            <a:ext cx="10077157" cy="685800"/>
          </a:xfrm>
        </p:spPr>
        <p:txBody>
          <a:bodyPr/>
          <a:lstStyle/>
          <a:p>
            <a:r>
              <a:rPr lang="zh-TW" altLang="en-US" u="sng" dirty="0"/>
              <a:t>外來憑證</a:t>
            </a:r>
            <a:r>
              <a:rPr lang="zh-TW" altLang="en-US" dirty="0"/>
              <a:t>注意事項</a:t>
            </a:r>
            <a:r>
              <a:rPr lang="en-US" altLang="zh-TW" dirty="0"/>
              <a:t>(1/3)</a:t>
            </a:r>
            <a:endParaRPr 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46</a:t>
            </a:fld>
            <a:endParaRPr lang="zh-TW" altLang="en-US"/>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2196660229"/>
              </p:ext>
            </p:extLst>
          </p:nvPr>
        </p:nvGraphicFramePr>
        <p:xfrm>
          <a:off x="589085" y="1082473"/>
          <a:ext cx="11254251" cy="5397458"/>
        </p:xfrm>
        <a:graphic>
          <a:graphicData uri="http://schemas.openxmlformats.org/drawingml/2006/table">
            <a:tbl>
              <a:tblPr firstRow="1" bandRow="1">
                <a:tableStyleId>{B301B821-A1FF-4177-AEE7-76D212191A09}</a:tableStyleId>
              </a:tblPr>
              <a:tblGrid>
                <a:gridCol w="1747605">
                  <a:extLst>
                    <a:ext uri="{9D8B030D-6E8A-4147-A177-3AD203B41FA5}">
                      <a16:colId xmlns:a16="http://schemas.microsoft.com/office/drawing/2014/main" val="20000"/>
                    </a:ext>
                  </a:extLst>
                </a:gridCol>
                <a:gridCol w="2533733">
                  <a:extLst>
                    <a:ext uri="{9D8B030D-6E8A-4147-A177-3AD203B41FA5}">
                      <a16:colId xmlns:a16="http://schemas.microsoft.com/office/drawing/2014/main" val="20001"/>
                    </a:ext>
                  </a:extLst>
                </a:gridCol>
                <a:gridCol w="3583647">
                  <a:extLst>
                    <a:ext uri="{9D8B030D-6E8A-4147-A177-3AD203B41FA5}">
                      <a16:colId xmlns:a16="http://schemas.microsoft.com/office/drawing/2014/main" val="1583016025"/>
                    </a:ext>
                  </a:extLst>
                </a:gridCol>
                <a:gridCol w="3389266">
                  <a:extLst>
                    <a:ext uri="{9D8B030D-6E8A-4147-A177-3AD203B41FA5}">
                      <a16:colId xmlns:a16="http://schemas.microsoft.com/office/drawing/2014/main" val="2008979619"/>
                    </a:ext>
                  </a:extLst>
                </a:gridCol>
              </a:tblGrid>
              <a:tr h="667195">
                <a:tc>
                  <a:txBody>
                    <a:bodyPr/>
                    <a:lstStyle/>
                    <a:p>
                      <a:pPr algn="r"/>
                      <a:r>
                        <a:rPr lang="zh-TW" altLang="en-US" dirty="0"/>
                        <a:t>類別</a:t>
                      </a:r>
                      <a:endParaRPr lang="en-US" altLang="zh-TW" dirty="0"/>
                    </a:p>
                    <a:p>
                      <a:pPr algn="l"/>
                      <a:r>
                        <a:rPr lang="zh-TW" altLang="en-US" dirty="0"/>
                        <a:t>內容</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algn="ctr"/>
                      <a:r>
                        <a:rPr lang="zh-TW" altLang="en-US" dirty="0"/>
                        <a:t>收銀機</a:t>
                      </a:r>
                      <a:endParaRPr lang="en-US" altLang="zh-TW" dirty="0"/>
                    </a:p>
                    <a:p>
                      <a:pPr algn="ctr"/>
                      <a:r>
                        <a:rPr lang="zh-TW" altLang="en-US" dirty="0"/>
                        <a:t>統一發票</a:t>
                      </a:r>
                      <a:r>
                        <a:rPr lang="en-US" altLang="zh-TW" dirty="0"/>
                        <a:t>/</a:t>
                      </a:r>
                      <a:r>
                        <a:rPr lang="zh-TW" altLang="en-US" dirty="0"/>
                        <a:t>電子發票</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t>統一發票</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t>免用統一發票</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0"/>
                  </a:ext>
                </a:extLst>
              </a:tr>
              <a:tr h="667195">
                <a:tc>
                  <a:txBody>
                    <a:bodyPr/>
                    <a:lstStyle/>
                    <a:p>
                      <a:pPr algn="ctr"/>
                      <a:r>
                        <a:rPr lang="zh-TW" altLang="en-US" dirty="0">
                          <a:solidFill>
                            <a:schemeClr val="bg2"/>
                          </a:solidFill>
                        </a:rPr>
                        <a:t>台       照</a:t>
                      </a:r>
                      <a:endParaRPr lang="en-US" altLang="zh-TW" dirty="0">
                        <a:solidFill>
                          <a:schemeClr val="bg2"/>
                        </a:solidFill>
                      </a:endParaRPr>
                    </a:p>
                    <a:p>
                      <a:pPr algn="ctr"/>
                      <a:r>
                        <a:rPr lang="en-US" altLang="zh-TW" dirty="0">
                          <a:solidFill>
                            <a:schemeClr val="bg2"/>
                          </a:solidFill>
                        </a:rPr>
                        <a:t>(</a:t>
                      </a:r>
                      <a:r>
                        <a:rPr lang="zh-TW" altLang="en-US" dirty="0">
                          <a:solidFill>
                            <a:schemeClr val="bg2"/>
                          </a:solidFill>
                        </a:rPr>
                        <a:t>買受人</a:t>
                      </a:r>
                      <a:r>
                        <a:rPr lang="en-US" altLang="zh-TW" dirty="0">
                          <a:solidFill>
                            <a:schemeClr val="bg2"/>
                          </a:solidFill>
                        </a:rPr>
                        <a:t>)</a:t>
                      </a:r>
                      <a:endParaRPr lang="zh-TW" altLang="en-US" dirty="0">
                        <a:solidFill>
                          <a:schemeClr val="bg2"/>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solidFill>
                            <a:schemeClr val="bg2"/>
                          </a:solidFill>
                        </a:rPr>
                        <a:t>無</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b="1" dirty="0">
                          <a:solidFill>
                            <a:schemeClr val="bg2"/>
                          </a:solidFill>
                        </a:rPr>
                        <a:t>淡江大學學校財團法人淡江大學</a:t>
                      </a:r>
                      <a:endParaRPr lang="en-US" altLang="zh-TW" b="1" dirty="0">
                        <a:solidFill>
                          <a:schemeClr val="bg2"/>
                        </a:solidFill>
                      </a:endParaRPr>
                    </a:p>
                    <a:p>
                      <a:pPr algn="ctr"/>
                      <a:r>
                        <a:rPr lang="en-US" altLang="zh-TW" dirty="0">
                          <a:solidFill>
                            <a:schemeClr val="bg2"/>
                          </a:solidFill>
                        </a:rPr>
                        <a:t>(</a:t>
                      </a:r>
                      <a:r>
                        <a:rPr lang="zh-TW" altLang="en-US" dirty="0">
                          <a:solidFill>
                            <a:schemeClr val="bg2"/>
                          </a:solidFill>
                        </a:rPr>
                        <a:t>請勿再加其他名稱</a:t>
                      </a:r>
                      <a:r>
                        <a:rPr lang="en-US" altLang="zh-TW" dirty="0">
                          <a:solidFill>
                            <a:schemeClr val="bg2"/>
                          </a:solidFill>
                        </a:rPr>
                        <a:t>)</a:t>
                      </a:r>
                      <a:endParaRPr lang="zh-TW" altLang="en-US" dirty="0">
                        <a:solidFill>
                          <a:schemeClr val="bg2"/>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b="1" dirty="0">
                          <a:solidFill>
                            <a:schemeClr val="bg2"/>
                          </a:solidFill>
                        </a:rPr>
                        <a:t>淡江大學學校財團法人淡江大學</a:t>
                      </a:r>
                      <a:endParaRPr lang="en-US" altLang="zh-TW" b="1" dirty="0">
                        <a:solidFill>
                          <a:schemeClr val="bg2"/>
                        </a:solidFill>
                      </a:endParaRPr>
                    </a:p>
                    <a:p>
                      <a:pPr algn="ctr"/>
                      <a:r>
                        <a:rPr lang="en-US" altLang="zh-TW" dirty="0">
                          <a:solidFill>
                            <a:schemeClr val="bg2"/>
                          </a:solidFill>
                        </a:rPr>
                        <a:t>(</a:t>
                      </a:r>
                      <a:r>
                        <a:rPr lang="zh-TW" altLang="en-US" dirty="0">
                          <a:solidFill>
                            <a:schemeClr val="bg2"/>
                          </a:solidFill>
                        </a:rPr>
                        <a:t>請勿再加其他名稱</a:t>
                      </a:r>
                      <a:r>
                        <a:rPr lang="en-US" altLang="zh-TW" dirty="0">
                          <a:solidFill>
                            <a:schemeClr val="bg2"/>
                          </a:solidFill>
                        </a:rPr>
                        <a:t>)</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413025">
                <a:tc>
                  <a:txBody>
                    <a:bodyPr/>
                    <a:lstStyle/>
                    <a:p>
                      <a:pPr algn="ctr"/>
                      <a:r>
                        <a:rPr lang="zh-TW" altLang="en-US" dirty="0">
                          <a:solidFill>
                            <a:schemeClr val="bg2"/>
                          </a:solidFill>
                        </a:rPr>
                        <a:t>本校統一編號</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3">
                  <a:txBody>
                    <a:bodyPr/>
                    <a:lstStyle/>
                    <a:p>
                      <a:pPr algn="ctr"/>
                      <a:r>
                        <a:rPr lang="en-US" altLang="zh-TW" sz="2000" dirty="0">
                          <a:solidFill>
                            <a:schemeClr val="bg2"/>
                          </a:solidFill>
                        </a:rPr>
                        <a:t>37300900</a:t>
                      </a:r>
                      <a:endParaRPr lang="zh-TW" altLang="en-US" sz="2000" dirty="0">
                        <a:solidFill>
                          <a:schemeClr val="bg2"/>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2"/>
                  </a:ext>
                </a:extLst>
              </a:tr>
              <a:tr h="981265">
                <a:tc>
                  <a:txBody>
                    <a:bodyPr/>
                    <a:lstStyle/>
                    <a:p>
                      <a:pPr algn="ctr"/>
                      <a:r>
                        <a:rPr lang="zh-TW" altLang="en-US" dirty="0">
                          <a:solidFill>
                            <a:schemeClr val="bg2"/>
                          </a:solidFill>
                        </a:rPr>
                        <a:t>廠商發票章</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solidFill>
                            <a:schemeClr val="bg2"/>
                          </a:solidFill>
                        </a:rPr>
                        <a:t>無</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solidFill>
                            <a:schemeClr val="bg2"/>
                          </a:solidFill>
                        </a:rPr>
                        <a:t>「營業人名稱」、「統一編號」、「地址」及「統一發票專用章」</a:t>
                      </a:r>
                      <a:endParaRPr lang="en-US" altLang="zh-TW" dirty="0">
                        <a:solidFill>
                          <a:schemeClr val="bg2"/>
                        </a:solidFill>
                      </a:endParaRPr>
                    </a:p>
                    <a:p>
                      <a:pPr algn="ctr"/>
                      <a:r>
                        <a:rPr lang="zh-TW" altLang="en-US" dirty="0">
                          <a:solidFill>
                            <a:schemeClr val="bg2"/>
                          </a:solidFill>
                        </a:rPr>
                        <a:t>字樣</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zh-TW" altLang="en-US" dirty="0">
                          <a:solidFill>
                            <a:schemeClr val="bg2"/>
                          </a:solidFill>
                        </a:rPr>
                        <a:t>「營業人名稱」、「統一編號」、「地址」及「免用統一發票專用章」字樣</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3"/>
                  </a:ext>
                </a:extLst>
              </a:tr>
              <a:tr h="2668778">
                <a:tc>
                  <a:txBody>
                    <a:bodyPr/>
                    <a:lstStyle/>
                    <a:p>
                      <a:pPr algn="ctr"/>
                      <a:r>
                        <a:rPr lang="zh-TW" altLang="en-US" dirty="0">
                          <a:solidFill>
                            <a:schemeClr val="bg2"/>
                          </a:solidFill>
                        </a:rPr>
                        <a:t>說      明</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gridSpan="3">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zh-TW" altLang="en-US" dirty="0">
                          <a:solidFill>
                            <a:schemeClr val="bg2"/>
                          </a:solidFill>
                        </a:rPr>
                        <a:t>原始憑證有效日期以</a:t>
                      </a:r>
                      <a:r>
                        <a:rPr lang="zh-TW" altLang="en-US" dirty="0">
                          <a:solidFill>
                            <a:srgbClr val="FF0000"/>
                          </a:solidFill>
                        </a:rPr>
                        <a:t>計畫執行期間內</a:t>
                      </a:r>
                      <a:r>
                        <a:rPr lang="zh-TW" altLang="en-US" dirty="0">
                          <a:solidFill>
                            <a:schemeClr val="bg2"/>
                          </a:solidFill>
                        </a:rPr>
                        <a:t>有效。</a:t>
                      </a:r>
                      <a:endParaRPr lang="en-US" altLang="zh-TW" dirty="0">
                        <a:solidFill>
                          <a:schemeClr val="bg2"/>
                        </a:solidFill>
                      </a:endParaRPr>
                    </a:p>
                    <a:p>
                      <a:pPr marL="342900" indent="-342900">
                        <a:buFont typeface="+mj-lt"/>
                        <a:buAutoNum type="arabicPeriod"/>
                      </a:pPr>
                      <a:r>
                        <a:rPr lang="zh-TW" altLang="en-US" dirty="0">
                          <a:solidFill>
                            <a:schemeClr val="bg2"/>
                          </a:solidFill>
                        </a:rPr>
                        <a:t>品名、數量、單價等欄位缺漏或記載不明，應通知補正，不能補正者，應由經辦人詳細註明並簽名證明之。另</a:t>
                      </a:r>
                      <a:r>
                        <a:rPr lang="zh-TW" altLang="en-US" dirty="0">
                          <a:solidFill>
                            <a:srgbClr val="FF0000"/>
                          </a:solidFill>
                        </a:rPr>
                        <a:t>品名若為英文或代碼者</a:t>
                      </a:r>
                      <a:r>
                        <a:rPr lang="zh-TW" altLang="en-US" dirty="0">
                          <a:solidFill>
                            <a:schemeClr val="bg2"/>
                          </a:solidFill>
                        </a:rPr>
                        <a:t>，</a:t>
                      </a:r>
                      <a:r>
                        <a:rPr lang="zh-TW" altLang="en-US" dirty="0">
                          <a:solidFill>
                            <a:srgbClr val="FF0000"/>
                          </a:solidFill>
                        </a:rPr>
                        <a:t>請註明中文品名</a:t>
                      </a:r>
                      <a:r>
                        <a:rPr lang="en-US" altLang="zh-TW" dirty="0">
                          <a:solidFill>
                            <a:srgbClr val="FF0000"/>
                          </a:solidFill>
                        </a:rPr>
                        <a:t>(</a:t>
                      </a:r>
                      <a:r>
                        <a:rPr lang="zh-TW" altLang="en-US" b="1" dirty="0">
                          <a:solidFill>
                            <a:srgbClr val="FF0000"/>
                          </a:solidFill>
                        </a:rPr>
                        <a:t>勿用鉛筆書寫</a:t>
                      </a:r>
                      <a:r>
                        <a:rPr lang="en-US" altLang="zh-TW" dirty="0">
                          <a:solidFill>
                            <a:srgbClr val="FF0000"/>
                          </a:solidFill>
                        </a:rPr>
                        <a:t>)</a:t>
                      </a:r>
                      <a:r>
                        <a:rPr lang="zh-TW" altLang="en-US" dirty="0">
                          <a:solidFill>
                            <a:schemeClr val="bg2"/>
                          </a:solidFill>
                        </a:rPr>
                        <a:t>，</a:t>
                      </a:r>
                      <a:r>
                        <a:rPr lang="zh-TW" altLang="en-US" dirty="0">
                          <a:solidFill>
                            <a:srgbClr val="FF0000"/>
                          </a:solidFill>
                        </a:rPr>
                        <a:t>並加「經辦人或計畫主持人」簽章</a:t>
                      </a:r>
                      <a:r>
                        <a:rPr lang="zh-TW" altLang="en-US" dirty="0">
                          <a:solidFill>
                            <a:schemeClr val="bg2"/>
                          </a:solidFill>
                        </a:rPr>
                        <a:t>。</a:t>
                      </a:r>
                      <a:endParaRPr lang="en-US" altLang="zh-TW" dirty="0">
                        <a:solidFill>
                          <a:schemeClr val="bg2"/>
                        </a:solidFill>
                      </a:endParaRPr>
                    </a:p>
                    <a:p>
                      <a:pPr marL="342900" indent="-342900">
                        <a:buFont typeface="+mj-lt"/>
                        <a:buAutoNum type="arabicPeriod"/>
                      </a:pPr>
                      <a:r>
                        <a:rPr lang="zh-TW" altLang="en-US" dirty="0">
                          <a:solidFill>
                            <a:schemeClr val="bg2"/>
                          </a:solidFill>
                        </a:rPr>
                        <a:t>憑證金額總數應以</a:t>
                      </a:r>
                      <a:r>
                        <a:rPr lang="zh-TW" altLang="en-US" b="1" dirty="0">
                          <a:solidFill>
                            <a:srgbClr val="FF0000"/>
                          </a:solidFill>
                        </a:rPr>
                        <a:t>大寫</a:t>
                      </a:r>
                      <a:r>
                        <a:rPr lang="zh-TW" altLang="en-US" dirty="0">
                          <a:solidFill>
                            <a:schemeClr val="bg2"/>
                          </a:solidFill>
                        </a:rPr>
                        <a:t>書寫，但採用機器作業或國外憑證無法以大寫數字表示者，不在此限。憑證金額總數不得塗改，</a:t>
                      </a:r>
                      <a:r>
                        <a:rPr lang="zh-TW" altLang="en-US" dirty="0">
                          <a:solidFill>
                            <a:srgbClr val="FF0000"/>
                          </a:solidFill>
                        </a:rPr>
                        <a:t>如需更正</a:t>
                      </a:r>
                      <a:r>
                        <a:rPr lang="zh-TW" altLang="en-US" dirty="0">
                          <a:solidFill>
                            <a:schemeClr val="bg2"/>
                          </a:solidFill>
                        </a:rPr>
                        <a:t>，</a:t>
                      </a:r>
                      <a:r>
                        <a:rPr lang="zh-TW" altLang="en-US" dirty="0">
                          <a:solidFill>
                            <a:srgbClr val="FF0000"/>
                          </a:solidFill>
                        </a:rPr>
                        <a:t>需退還廠商更正或請廠商重新開立發票</a:t>
                      </a:r>
                      <a:r>
                        <a:rPr lang="zh-TW" altLang="en-US" dirty="0">
                          <a:solidFill>
                            <a:schemeClr val="bg2"/>
                          </a:solidFill>
                        </a:rPr>
                        <a:t>。</a:t>
                      </a:r>
                      <a:endParaRPr lang="en-US" altLang="zh-TW" dirty="0">
                        <a:solidFill>
                          <a:schemeClr val="bg2"/>
                        </a:solidFill>
                      </a:endParaRPr>
                    </a:p>
                    <a:p>
                      <a:pPr marL="342900" indent="-342900">
                        <a:buFont typeface="+mj-lt"/>
                        <a:buAutoNum type="arabicPeriod"/>
                      </a:pPr>
                      <a:r>
                        <a:rPr lang="zh-TW" altLang="en-US" dirty="0">
                          <a:solidFill>
                            <a:schemeClr val="bg2"/>
                          </a:solidFill>
                        </a:rPr>
                        <a:t>單據應為原始憑證正本，若以影本方式替代，須註明正本用途，若發票不慎遺失，請向廠商影印發票第一聯存根聯，並加蓋廠商負責人私章、統一發票專用章及「與正本相符」章，再行報支。</a:t>
                      </a:r>
                      <a:endParaRPr lang="en-US" altLang="zh-TW" dirty="0">
                        <a:solidFill>
                          <a:schemeClr val="bg2"/>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9394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826477" y="290146"/>
            <a:ext cx="10024403" cy="747346"/>
          </a:xfrm>
        </p:spPr>
        <p:txBody>
          <a:bodyPr/>
          <a:lstStyle/>
          <a:p>
            <a:r>
              <a:rPr lang="zh-TW" altLang="en-US" u="sng" dirty="0"/>
              <a:t>外來憑證</a:t>
            </a:r>
            <a:r>
              <a:rPr lang="zh-TW" altLang="en-US" dirty="0"/>
              <a:t>注意事項</a:t>
            </a:r>
            <a:r>
              <a:rPr lang="en-US" altLang="zh-TW" dirty="0"/>
              <a:t>(2/3)</a:t>
            </a:r>
            <a:endParaRPr lang="zh-TW" dirty="0"/>
          </a:p>
        </p:txBody>
      </p:sp>
      <p:sp>
        <p:nvSpPr>
          <p:cNvPr id="14" name="內容版面配置區 13"/>
          <p:cNvSpPr>
            <a:spLocks noGrp="1"/>
          </p:cNvSpPr>
          <p:nvPr>
            <p:ph idx="1"/>
          </p:nvPr>
        </p:nvSpPr>
        <p:spPr>
          <a:xfrm>
            <a:off x="1341119" y="1186962"/>
            <a:ext cx="9765419" cy="5307144"/>
          </a:xfrm>
        </p:spPr>
        <p:txBody>
          <a:bodyPr>
            <a:normAutofit/>
          </a:bodyPr>
          <a:lstStyle/>
          <a:p>
            <a:r>
              <a:rPr lang="zh-TW" altLang="en-US" sz="2600" b="1" dirty="0">
                <a:sym typeface="Wingdings 3" panose="05040102010807070707" pitchFamily="18" charset="2"/>
              </a:rPr>
              <a:t>如國外廠商無法提供正式單據：</a:t>
            </a:r>
            <a:endParaRPr lang="en-US" altLang="zh-TW" sz="2600" b="1" dirty="0">
              <a:sym typeface="Wingdings 3" panose="05040102010807070707" pitchFamily="18" charset="2"/>
            </a:endParaRPr>
          </a:p>
          <a:p>
            <a:pPr lvl="1">
              <a:lnSpc>
                <a:spcPct val="100000"/>
              </a:lnSpc>
              <a:spcBef>
                <a:spcPts val="600"/>
              </a:spcBef>
            </a:pPr>
            <a:r>
              <a:rPr lang="zh-TW" altLang="en-US" sz="2400" dirty="0">
                <a:sym typeface="Wingdings 3" panose="05040102010807070707" pitchFamily="18" charset="2"/>
                <a:hlinkClick r:id="rId2"/>
              </a:rPr>
              <a:t>政府支出憑證處理要點</a:t>
            </a:r>
            <a:r>
              <a:rPr lang="zh-TW" altLang="en-US" sz="2400" dirty="0">
                <a:sym typeface="Wingdings 3" panose="05040102010807070707" pitchFamily="18" charset="2"/>
              </a:rPr>
              <a:t>第十點規定：</a:t>
            </a:r>
            <a:endParaRPr lang="en-US" altLang="zh-TW" sz="2400" dirty="0">
              <a:sym typeface="Wingdings 3" panose="05040102010807070707" pitchFamily="18" charset="2"/>
            </a:endParaRPr>
          </a:p>
          <a:p>
            <a:pPr marL="627063" lvl="1" indent="0">
              <a:lnSpc>
                <a:spcPts val="3200"/>
              </a:lnSpc>
              <a:spcBef>
                <a:spcPts val="600"/>
              </a:spcBef>
              <a:buNone/>
            </a:pPr>
            <a:r>
              <a:rPr lang="zh-TW" altLang="en-US" sz="2400" dirty="0"/>
              <a:t>國外或大陸地區、香港、澳門出具之支出憑證，未能符合本要點規定者，得依其慣例提出，由申請人或經手人加註說明，並簽名。</a:t>
            </a:r>
            <a:endParaRPr lang="en-US" altLang="zh-TW" sz="2400" dirty="0">
              <a:sym typeface="Wingdings 3" panose="05040102010807070707" pitchFamily="18" charset="2"/>
            </a:endParaRPr>
          </a:p>
          <a:p>
            <a:pPr lvl="1">
              <a:lnSpc>
                <a:spcPts val="3200"/>
              </a:lnSpc>
              <a:spcBef>
                <a:spcPts val="600"/>
              </a:spcBef>
            </a:pPr>
            <a:r>
              <a:rPr lang="zh-TW" altLang="en-US" sz="2400" dirty="0">
                <a:sym typeface="Wingdings 3" panose="05040102010807070707" pitchFamily="18" charset="2"/>
              </a:rPr>
              <a:t>政府支出憑證處理要點第十一點規定：</a:t>
            </a:r>
            <a:endParaRPr lang="zh-TW" altLang="en-US" sz="2400" dirty="0"/>
          </a:p>
          <a:p>
            <a:pPr marL="627063" lvl="1" indent="0">
              <a:lnSpc>
                <a:spcPts val="3200"/>
              </a:lnSpc>
              <a:spcBef>
                <a:spcPts val="600"/>
              </a:spcBef>
              <a:buNone/>
            </a:pPr>
            <a:r>
              <a:rPr lang="zh-TW" altLang="en-US" sz="2400" dirty="0"/>
              <a:t>各機關透過網路完成交易，應取得第四點第一項、第五點或第十點所定支出憑證。但因特殊情形不能取得者，得以獲有記載事項足資證明支付事實之電子憑證作為支出憑證。</a:t>
            </a:r>
          </a:p>
          <a:p>
            <a:pPr marL="627063" lvl="1" indent="0">
              <a:lnSpc>
                <a:spcPts val="3200"/>
              </a:lnSpc>
              <a:spcBef>
                <a:spcPts val="600"/>
              </a:spcBef>
              <a:buNone/>
            </a:pPr>
            <a:r>
              <a:rPr lang="zh-TW" altLang="en-US" sz="2400" b="1" dirty="0">
                <a:sym typeface="Wingdings 3" panose="05040102010807070707" pitchFamily="18" charset="2"/>
              </a:rPr>
              <a:t>意旨：</a:t>
            </a:r>
            <a:r>
              <a:rPr lang="zh-TW" altLang="en-US" sz="2400" dirty="0">
                <a:sym typeface="Wingdings 3" panose="05040102010807070707" pitchFamily="18" charset="2"/>
              </a:rPr>
              <a:t>凡在國外或大陸地區取得之憑證，</a:t>
            </a:r>
            <a:r>
              <a:rPr lang="zh-TW" altLang="en-US" sz="2400" b="1" dirty="0">
                <a:solidFill>
                  <a:srgbClr val="FF0000"/>
                </a:solidFill>
                <a:sym typeface="Wingdings 3" panose="05040102010807070707" pitchFamily="18" charset="2"/>
              </a:rPr>
              <a:t>足以證明支付之事實</a:t>
            </a:r>
            <a:r>
              <a:rPr lang="zh-TW" altLang="en-US" sz="2400" dirty="0">
                <a:sym typeface="Wingdings 3" panose="05040102010807070707" pitchFamily="18" charset="2"/>
              </a:rPr>
              <a:t>，且係依其慣例而產生之發票、收據或其他書據，</a:t>
            </a:r>
            <a:r>
              <a:rPr lang="zh-TW" altLang="en-US" sz="2400" b="1" dirty="0">
                <a:solidFill>
                  <a:srgbClr val="FF0000"/>
                </a:solidFill>
                <a:sym typeface="Wingdings 3" panose="05040102010807070707" pitchFamily="18" charset="2"/>
              </a:rPr>
              <a:t>經申請人或經手人加註說明者</a:t>
            </a:r>
            <a:r>
              <a:rPr lang="zh-TW" altLang="en-US" sz="2400" dirty="0">
                <a:sym typeface="Wingdings 3" panose="05040102010807070707" pitchFamily="18" charset="2"/>
              </a:rPr>
              <a:t>，應可比照上開規定視為支出憑證，據以辦理報支。</a:t>
            </a:r>
            <a:endParaRPr lang="en-US" altLang="zh-TW" sz="2400" dirty="0">
              <a:sym typeface="Wingdings 3" panose="05040102010807070707" pitchFamily="18" charset="2"/>
            </a:endParaRP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47</a:t>
            </a:fld>
            <a:endParaRPr lang="zh-TW" altLang="en-US"/>
          </a:p>
        </p:txBody>
      </p:sp>
      <p:pic>
        <p:nvPicPr>
          <p:cNvPr id="2" name="圖片 1"/>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flipH="1" flipV="1">
            <a:off x="1482209" y="3459781"/>
            <a:ext cx="465667" cy="465667"/>
          </a:xfrm>
          <a:prstGeom prst="rect">
            <a:avLst/>
          </a:prstGeom>
        </p:spPr>
      </p:pic>
    </p:spTree>
    <p:extLst>
      <p:ext uri="{BB962C8B-B14F-4D97-AF65-F5344CB8AC3E}">
        <p14:creationId xmlns:p14="http://schemas.microsoft.com/office/powerpoint/2010/main" val="244519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73723" y="246186"/>
            <a:ext cx="10077157" cy="764930"/>
          </a:xfrm>
        </p:spPr>
        <p:txBody>
          <a:bodyPr>
            <a:normAutofit/>
          </a:bodyPr>
          <a:lstStyle/>
          <a:p>
            <a:r>
              <a:rPr lang="zh-TW" altLang="en-US" u="sng" dirty="0"/>
              <a:t>外來憑證</a:t>
            </a:r>
            <a:r>
              <a:rPr lang="zh-TW" altLang="en-US" dirty="0"/>
              <a:t>注意事項</a:t>
            </a:r>
            <a:r>
              <a:rPr lang="en-US" altLang="zh-TW" dirty="0"/>
              <a:t>(3/3)</a:t>
            </a:r>
            <a:endParaRPr lang="zh-TW" dirty="0"/>
          </a:p>
        </p:txBody>
      </p:sp>
      <p:sp>
        <p:nvSpPr>
          <p:cNvPr id="14" name="內容版面配置區 13"/>
          <p:cNvSpPr>
            <a:spLocks noGrp="1"/>
          </p:cNvSpPr>
          <p:nvPr>
            <p:ph idx="1"/>
          </p:nvPr>
        </p:nvSpPr>
        <p:spPr>
          <a:xfrm>
            <a:off x="1160585" y="1257300"/>
            <a:ext cx="10071859" cy="4765431"/>
          </a:xfrm>
        </p:spPr>
        <p:txBody>
          <a:bodyPr>
            <a:normAutofit/>
          </a:bodyPr>
          <a:lstStyle/>
          <a:p>
            <a:r>
              <a:rPr lang="zh-TW" altLang="en-US" sz="2600" b="1" dirty="0">
                <a:sym typeface="Wingdings 3" panose="05040102010807070707" pitchFamily="18" charset="2"/>
              </a:rPr>
              <a:t>如國外廠商無法提供正式單據：</a:t>
            </a:r>
            <a:endParaRPr lang="en-US" altLang="zh-TW" sz="2600" b="1" dirty="0">
              <a:sym typeface="Wingdings 3" panose="05040102010807070707" pitchFamily="18" charset="2"/>
            </a:endParaRPr>
          </a:p>
          <a:p>
            <a:pPr lvl="1">
              <a:lnSpc>
                <a:spcPts val="3000"/>
              </a:lnSpc>
            </a:pPr>
            <a:r>
              <a:rPr lang="zh-TW" altLang="en-US" sz="2400" dirty="0">
                <a:sym typeface="Wingdings 3" panose="05040102010807070707" pitchFamily="18" charset="2"/>
              </a:rPr>
              <a:t>報支經費時請檢附：</a:t>
            </a:r>
            <a:endParaRPr lang="en-US" altLang="zh-TW" sz="2400" dirty="0">
              <a:sym typeface="Wingdings 3" panose="05040102010807070707" pitchFamily="18" charset="2"/>
            </a:endParaRPr>
          </a:p>
          <a:p>
            <a:pPr marL="969963" lvl="1" indent="-342900">
              <a:lnSpc>
                <a:spcPts val="3000"/>
              </a:lnSpc>
              <a:buAutoNum type="arabicPeriod"/>
            </a:pPr>
            <a:r>
              <a:rPr lang="zh-TW" altLang="en-US" sz="2400" dirty="0">
                <a:sym typeface="Wingdings 3" panose="05040102010807070707" pitchFamily="18" charset="2"/>
              </a:rPr>
              <a:t>發票、收據正本或足以證明支付事實相關單據，如為</a:t>
            </a:r>
            <a:r>
              <a:rPr lang="zh-TW" altLang="en-US" sz="2400" b="1" dirty="0">
                <a:solidFill>
                  <a:srgbClr val="FF0000"/>
                </a:solidFill>
                <a:sym typeface="Wingdings 3" panose="05040102010807070707" pitchFamily="18" charset="2"/>
              </a:rPr>
              <a:t>網路列印之單據</a:t>
            </a:r>
            <a:r>
              <a:rPr lang="zh-TW" altLang="en-US" sz="2400" dirty="0">
                <a:sym typeface="Wingdings 3" panose="05040102010807070707" pitchFamily="18" charset="2"/>
              </a:rPr>
              <a:t>，為避免有重複報支情形，請於單據上註明「</a:t>
            </a:r>
            <a:r>
              <a:rPr lang="zh-TW" altLang="en-US" sz="2400" b="1" dirty="0">
                <a:solidFill>
                  <a:srgbClr val="FF0000"/>
                </a:solidFill>
                <a:sym typeface="Wingdings 3" panose="05040102010807070707" pitchFamily="18" charset="2"/>
              </a:rPr>
              <a:t>本件不另報支其他經費</a:t>
            </a:r>
            <a:r>
              <a:rPr lang="zh-TW" altLang="en-US" sz="2400" dirty="0">
                <a:sym typeface="Wingdings 3" panose="05040102010807070707" pitchFamily="18" charset="2"/>
              </a:rPr>
              <a:t>」字樣，並請</a:t>
            </a:r>
            <a:r>
              <a:rPr lang="zh-TW" altLang="en-US" sz="2400" b="1" dirty="0">
                <a:solidFill>
                  <a:srgbClr val="FF0000"/>
                </a:solidFill>
                <a:sym typeface="Wingdings 3" panose="05040102010807070707" pitchFamily="18" charset="2"/>
              </a:rPr>
              <a:t>計畫主持人簽名</a:t>
            </a:r>
            <a:r>
              <a:rPr lang="zh-TW" altLang="en-US" sz="2400" dirty="0">
                <a:sym typeface="Wingdings 3" panose="05040102010807070707" pitchFamily="18" charset="2"/>
              </a:rPr>
              <a:t>。</a:t>
            </a:r>
            <a:endParaRPr lang="en-US" altLang="zh-TW" sz="2400" dirty="0">
              <a:sym typeface="Wingdings 3" panose="05040102010807070707" pitchFamily="18" charset="2"/>
            </a:endParaRPr>
          </a:p>
          <a:p>
            <a:pPr marL="969963" lvl="1" indent="-342900">
              <a:lnSpc>
                <a:spcPts val="3000"/>
              </a:lnSpc>
              <a:buAutoNum type="arabicPeriod"/>
            </a:pPr>
            <a:r>
              <a:rPr lang="zh-TW" altLang="en-US" sz="2400" dirty="0">
                <a:sym typeface="Wingdings 3" panose="05040102010807070707" pitchFamily="18" charset="2"/>
              </a:rPr>
              <a:t>非本國文字之支出憑證，應由經手人擇要譯註為本國文字。</a:t>
            </a:r>
            <a:endParaRPr lang="en-US" altLang="zh-TW" sz="2400" dirty="0">
              <a:sym typeface="Wingdings 3" panose="05040102010807070707" pitchFamily="18" charset="2"/>
            </a:endParaRPr>
          </a:p>
          <a:p>
            <a:pPr marL="969963" lvl="1" indent="-342900">
              <a:lnSpc>
                <a:spcPts val="3000"/>
              </a:lnSpc>
              <a:buAutoNum type="arabicPeriod"/>
            </a:pPr>
            <a:r>
              <a:rPr lang="zh-TW" altLang="en-US" sz="2400" dirty="0">
                <a:sym typeface="Wingdings 3" panose="05040102010807070707" pitchFamily="18" charset="2"/>
              </a:rPr>
              <a:t>換算台幣報支方式：</a:t>
            </a:r>
            <a:endParaRPr lang="en-US" altLang="zh-TW" sz="2400" dirty="0">
              <a:sym typeface="Wingdings 3" panose="05040102010807070707" pitchFamily="18" charset="2"/>
            </a:endParaRPr>
          </a:p>
          <a:p>
            <a:pPr marL="1290003" lvl="2" indent="-342900">
              <a:lnSpc>
                <a:spcPts val="3000"/>
              </a:lnSpc>
              <a:buAutoNum type="arabicParenBoth"/>
            </a:pPr>
            <a:r>
              <a:rPr lang="zh-TW" altLang="en-US" sz="2400" dirty="0">
                <a:sym typeface="Wingdings 3" panose="05040102010807070707" pitchFamily="18" charset="2"/>
              </a:rPr>
              <a:t>採線上刷卡交易，請提供信用卡交易明細。</a:t>
            </a:r>
            <a:endParaRPr lang="en-US" altLang="zh-TW" sz="2400" dirty="0">
              <a:sym typeface="Wingdings 3" panose="05040102010807070707" pitchFamily="18" charset="2"/>
            </a:endParaRPr>
          </a:p>
          <a:p>
            <a:pPr marL="1290003" lvl="2" indent="-342900">
              <a:lnSpc>
                <a:spcPts val="3000"/>
              </a:lnSpc>
              <a:buAutoNum type="arabicParenBoth"/>
            </a:pPr>
            <a:r>
              <a:rPr lang="zh-TW" altLang="en-US" sz="2400" dirty="0">
                <a:sym typeface="Wingdings 3" panose="05040102010807070707" pitchFamily="18" charset="2"/>
              </a:rPr>
              <a:t>收據日期之</a:t>
            </a:r>
            <a:r>
              <a:rPr lang="zh-TW" altLang="en-US" sz="2400" b="1" dirty="0">
                <a:solidFill>
                  <a:srgbClr val="FF0000"/>
                </a:solidFill>
                <a:sym typeface="Wingdings 3" panose="05040102010807070707" pitchFamily="18" charset="2"/>
              </a:rPr>
              <a:t>台灣銀行即期賣出匯率</a:t>
            </a:r>
            <a:r>
              <a:rPr lang="zh-TW" altLang="en-US" sz="2400" dirty="0">
                <a:sym typeface="Wingdings 3" panose="05040102010807070707" pitchFamily="18" charset="2"/>
              </a:rPr>
              <a:t>。</a:t>
            </a:r>
            <a:endParaRPr lang="en-US" altLang="zh-TW" sz="2800" b="1" dirty="0">
              <a:sym typeface="Wingdings 3" panose="05040102010807070707" pitchFamily="18" charset="2"/>
            </a:endParaRPr>
          </a:p>
          <a:p>
            <a:pPr marL="969963" lvl="1" indent="-342900">
              <a:buAutoNum type="arabicPeriod"/>
            </a:pPr>
            <a:endParaRPr lang="en-US" altLang="zh-TW" dirty="0">
              <a:sym typeface="Wingdings 3" panose="05040102010807070707" pitchFamily="18" charset="2"/>
            </a:endParaRP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48</a:t>
            </a:fld>
            <a:endParaRPr lang="zh-TW" altLang="en-US"/>
          </a:p>
        </p:txBody>
      </p:sp>
    </p:spTree>
    <p:extLst>
      <p:ext uri="{BB962C8B-B14F-4D97-AF65-F5344CB8AC3E}">
        <p14:creationId xmlns:p14="http://schemas.microsoft.com/office/powerpoint/2010/main" val="373966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網頁資源、常用法規與表單</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49</a:t>
            </a:fld>
            <a:endParaRPr lang="zh-TW" altLang="en-US" dirty="0"/>
          </a:p>
        </p:txBody>
      </p:sp>
    </p:spTree>
    <p:extLst>
      <p:ext uri="{BB962C8B-B14F-4D97-AF65-F5344CB8AC3E}">
        <p14:creationId xmlns:p14="http://schemas.microsoft.com/office/powerpoint/2010/main" val="369495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92925" y="0"/>
            <a:ext cx="9509760" cy="960224"/>
          </a:xfrm>
        </p:spPr>
        <p:txBody>
          <a:bodyPr/>
          <a:lstStyle/>
          <a:p>
            <a:r>
              <a:rPr lang="zh-TW" altLang="en-US" dirty="0"/>
              <a:t>經費核銷注意事項</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042392145"/>
              </p:ext>
            </p:extLst>
          </p:nvPr>
        </p:nvGraphicFramePr>
        <p:xfrm>
          <a:off x="2046514" y="960224"/>
          <a:ext cx="7239000" cy="5114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6"/>
          <p:cNvSpPr>
            <a:spLocks noGrp="1"/>
          </p:cNvSpPr>
          <p:nvPr>
            <p:ph type="sldNum" sz="quarter" idx="12"/>
          </p:nvPr>
        </p:nvSpPr>
        <p:spPr/>
        <p:txBody>
          <a:bodyPr/>
          <a:lstStyle/>
          <a:p>
            <a:fld id="{58A380AB-936D-4527-96E3-67EC2F507ECF}" type="slidenum">
              <a:rPr lang="zh-TW" altLang="en-US">
                <a:solidFill>
                  <a:prstClr val="white"/>
                </a:solidFill>
                <a:latin typeface="Trebuchet MS"/>
                <a:ea typeface="微軟正黑體" panose="020B0604030504040204" pitchFamily="34" charset="-120"/>
              </a:rPr>
              <a:pPr/>
              <a:t>5</a:t>
            </a:fld>
            <a:endParaRPr lang="zh-TW" altLang="en-US">
              <a:solidFill>
                <a:prstClr val="white"/>
              </a:solidFill>
              <a:latin typeface="Trebuchet MS"/>
              <a:ea typeface="微軟正黑體" panose="020B0604030504040204" pitchFamily="34" charset="-120"/>
            </a:endParaRPr>
          </a:p>
        </p:txBody>
      </p:sp>
    </p:spTree>
    <p:extLst>
      <p:ext uri="{BB962C8B-B14F-4D97-AF65-F5344CB8AC3E}">
        <p14:creationId xmlns:p14="http://schemas.microsoft.com/office/powerpoint/2010/main" val="365299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73723" y="298938"/>
            <a:ext cx="10077157" cy="589085"/>
          </a:xfrm>
        </p:spPr>
        <p:txBody>
          <a:bodyPr/>
          <a:lstStyle/>
          <a:p>
            <a:r>
              <a:rPr lang="zh-TW" altLang="en-US" dirty="0"/>
              <a:t>網頁資源</a:t>
            </a:r>
            <a:endParaRPr lang="zh-TW" dirty="0"/>
          </a:p>
        </p:txBody>
      </p:sp>
      <p:sp>
        <p:nvSpPr>
          <p:cNvPr id="14" name="內容版面配置區 13"/>
          <p:cNvSpPr>
            <a:spLocks noGrp="1"/>
          </p:cNvSpPr>
          <p:nvPr>
            <p:ph idx="1"/>
          </p:nvPr>
        </p:nvSpPr>
        <p:spPr>
          <a:xfrm>
            <a:off x="1341120" y="1002323"/>
            <a:ext cx="10094524" cy="4484077"/>
          </a:xfrm>
        </p:spPr>
        <p:txBody>
          <a:bodyPr>
            <a:normAutofit/>
          </a:bodyPr>
          <a:lstStyle/>
          <a:p>
            <a:r>
              <a:rPr lang="zh-TW" altLang="en-US" sz="2700" b="1" dirty="0">
                <a:solidFill>
                  <a:srgbClr val="FF0000"/>
                </a:solidFill>
              </a:rPr>
              <a:t>研究發展處</a:t>
            </a:r>
          </a:p>
          <a:p>
            <a:pPr lvl="1"/>
            <a:r>
              <a:rPr lang="zh-TW" altLang="en-US" sz="2200" b="1" dirty="0"/>
              <a:t>最新公告：</a:t>
            </a:r>
            <a:r>
              <a:rPr lang="en-US" altLang="zh-TW" sz="2200" b="1" dirty="0">
                <a:hlinkClick r:id="rId2"/>
              </a:rPr>
              <a:t>https://www.research.tku.edu.tw/zh_tw/news</a:t>
            </a:r>
            <a:endParaRPr lang="en-US" altLang="zh-TW" sz="2200" b="1" dirty="0"/>
          </a:p>
          <a:p>
            <a:pPr marL="274320" lvl="1">
              <a:spcBef>
                <a:spcPts val="1800"/>
              </a:spcBef>
            </a:pPr>
            <a:r>
              <a:rPr lang="zh-TW" altLang="en-US" sz="2700" b="1" dirty="0">
                <a:solidFill>
                  <a:srgbClr val="FF0000"/>
                </a:solidFill>
              </a:rPr>
              <a:t>財務處</a:t>
            </a:r>
            <a:endParaRPr lang="en-US" altLang="zh-TW" sz="2700" b="1" dirty="0">
              <a:solidFill>
                <a:srgbClr val="FF0000"/>
              </a:solidFill>
            </a:endParaRPr>
          </a:p>
          <a:p>
            <a:pPr lvl="1" indent="-324000">
              <a:lnSpc>
                <a:spcPts val="3200"/>
              </a:lnSpc>
              <a:spcBef>
                <a:spcPts val="0"/>
              </a:spcBef>
            </a:pPr>
            <a:r>
              <a:rPr lang="zh-TW" altLang="en-US" sz="2200" b="1" dirty="0"/>
              <a:t>表單下載：</a:t>
            </a:r>
            <a:r>
              <a:rPr lang="en-US" altLang="zh-TW" sz="2200" b="1" dirty="0">
                <a:hlinkClick r:id="rId3"/>
              </a:rPr>
              <a:t>https://www.finance.tku.edu.tw/finance/?page_id=2383</a:t>
            </a:r>
            <a:endParaRPr lang="en-US" altLang="zh-TW" sz="2200" b="1" dirty="0"/>
          </a:p>
          <a:p>
            <a:pPr lvl="1" indent="-324000">
              <a:lnSpc>
                <a:spcPts val="3200"/>
              </a:lnSpc>
              <a:spcBef>
                <a:spcPts val="0"/>
              </a:spcBef>
            </a:pPr>
            <a:r>
              <a:rPr lang="zh-TW" altLang="en-US" sz="2200" b="1" dirty="0"/>
              <a:t>淡江大學校務法規：</a:t>
            </a:r>
            <a:r>
              <a:rPr lang="en-US" altLang="zh-TW" sz="2200" b="1" dirty="0">
                <a:hlinkClick r:id="rId4"/>
              </a:rPr>
              <a:t>https://www.finance.tku.edu.tw/finance/?page_id=4112&amp;ckl=%E6%A0%A1%E5%8B%99%E6%B3%95%E8%A6%8F</a:t>
            </a:r>
            <a:endParaRPr lang="en-US" altLang="zh-TW" sz="2200" b="1" dirty="0"/>
          </a:p>
          <a:p>
            <a:r>
              <a:rPr lang="zh-TW" altLang="en-US" sz="2700" b="1" dirty="0">
                <a:solidFill>
                  <a:srgbClr val="FF0000"/>
                </a:solidFill>
              </a:rPr>
              <a:t>政府相關網站</a:t>
            </a:r>
            <a:endParaRPr lang="en-US" altLang="zh-TW" sz="2700" b="1" dirty="0">
              <a:solidFill>
                <a:srgbClr val="FF0000"/>
              </a:solidFill>
            </a:endParaRPr>
          </a:p>
          <a:p>
            <a:pPr lvl="1"/>
            <a:endParaRPr lang="en-US" altLang="zh-TW" sz="4000" b="1" dirty="0"/>
          </a:p>
          <a:p>
            <a:pPr lvl="1"/>
            <a:endParaRPr lang="en-US" altLang="zh-TW" sz="2900" b="1" dirty="0"/>
          </a:p>
          <a:p>
            <a:pPr lvl="1"/>
            <a:endParaRPr lang="en-US" altLang="zh-TW" dirty="0"/>
          </a:p>
          <a:p>
            <a:pPr lvl="1"/>
            <a:endParaRPr lang="en-US" altLang="zh-TW" dirty="0"/>
          </a:p>
          <a:p>
            <a:pPr lvl="1"/>
            <a:endParaRPr lang="en-US" altLang="zh-TW" dirty="0"/>
          </a:p>
          <a:p>
            <a:pPr lvl="1"/>
            <a:endParaRPr lang="en-US" altLang="zh-TW" dirty="0"/>
          </a:p>
        </p:txBody>
      </p:sp>
      <p:graphicFrame>
        <p:nvGraphicFramePr>
          <p:cNvPr id="10" name="資料庫圖表 9"/>
          <p:cNvGraphicFramePr/>
          <p:nvPr>
            <p:extLst>
              <p:ext uri="{D42A27DB-BD31-4B8C-83A1-F6EECF244321}">
                <p14:modId xmlns:p14="http://schemas.microsoft.com/office/powerpoint/2010/main" val="1780701748"/>
              </p:ext>
            </p:extLst>
          </p:nvPr>
        </p:nvGraphicFramePr>
        <p:xfrm>
          <a:off x="1855330" y="5249007"/>
          <a:ext cx="9724572" cy="10278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投影片編號版面配置區 1"/>
          <p:cNvSpPr>
            <a:spLocks noGrp="1"/>
          </p:cNvSpPr>
          <p:nvPr>
            <p:ph type="sldNum" sz="quarter" idx="12"/>
          </p:nvPr>
        </p:nvSpPr>
        <p:spPr/>
        <p:txBody>
          <a:bodyPr/>
          <a:lstStyle/>
          <a:p>
            <a:fld id="{CA8D9AD5-F248-4919-864A-CFD76CC027D6}" type="slidenum">
              <a:rPr lang="en-US" altLang="zh-TW" smtClean="0"/>
              <a:pPr/>
              <a:t>50</a:t>
            </a:fld>
            <a:endParaRPr lang="zh-TW" altLang="en-US" dirty="0"/>
          </a:p>
        </p:txBody>
      </p:sp>
    </p:spTree>
    <p:extLst>
      <p:ext uri="{BB962C8B-B14F-4D97-AF65-F5344CB8AC3E}">
        <p14:creationId xmlns:p14="http://schemas.microsoft.com/office/powerpoint/2010/main" val="703058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857544" y="283279"/>
            <a:ext cx="9509760" cy="717628"/>
          </a:xfrm>
        </p:spPr>
        <p:txBody>
          <a:bodyPr>
            <a:normAutofit/>
          </a:bodyPr>
          <a:lstStyle/>
          <a:p>
            <a:r>
              <a:rPr lang="zh-TW" altLang="en-US" dirty="0"/>
              <a:t>常用法規</a:t>
            </a:r>
            <a:r>
              <a:rPr lang="en-US" altLang="zh-TW" dirty="0"/>
              <a:t>(1/4)</a:t>
            </a:r>
            <a:endParaRPr lang="zh-TW" dirty="0">
              <a:highlight>
                <a:srgbClr val="FFFF00"/>
              </a:highlight>
            </a:endParaRPr>
          </a:p>
        </p:txBody>
      </p:sp>
      <p:sp>
        <p:nvSpPr>
          <p:cNvPr id="14" name="內容版面配置區 13"/>
          <p:cNvSpPr>
            <a:spLocks noGrp="1"/>
          </p:cNvSpPr>
          <p:nvPr>
            <p:ph idx="1"/>
          </p:nvPr>
        </p:nvSpPr>
        <p:spPr>
          <a:xfrm>
            <a:off x="1341120" y="1160585"/>
            <a:ext cx="9509760" cy="5333521"/>
          </a:xfrm>
        </p:spPr>
        <p:txBody>
          <a:bodyPr>
            <a:normAutofit/>
          </a:bodyPr>
          <a:lstStyle/>
          <a:p>
            <a:r>
              <a:rPr lang="zh-TW" altLang="en-US" sz="2600" b="1" dirty="0">
                <a:solidFill>
                  <a:srgbClr val="FF0000"/>
                </a:solidFill>
              </a:rPr>
              <a:t>國科會</a:t>
            </a:r>
            <a:r>
              <a:rPr lang="en-US" altLang="zh-TW" sz="2600" b="1" dirty="0">
                <a:solidFill>
                  <a:srgbClr val="FF0000"/>
                </a:solidFill>
              </a:rPr>
              <a:t>-</a:t>
            </a:r>
            <a:r>
              <a:rPr lang="zh-TW" altLang="en-US" sz="2600" b="1" dirty="0">
                <a:solidFill>
                  <a:srgbClr val="FF0000"/>
                </a:solidFill>
              </a:rPr>
              <a:t>專題研究計畫</a:t>
            </a:r>
            <a:endParaRPr lang="en-US" altLang="zh-TW" sz="2600" b="1" dirty="0">
              <a:solidFill>
                <a:srgbClr val="FF0000"/>
              </a:solidFill>
            </a:endParaRPr>
          </a:p>
          <a:p>
            <a:pPr lvl="1">
              <a:spcBef>
                <a:spcPts val="2400"/>
              </a:spcBef>
            </a:pPr>
            <a:r>
              <a:rPr lang="zh-TW" altLang="en-US" sz="2000" dirty="0">
                <a:hlinkClick r:id="rId3"/>
              </a:rPr>
              <a:t>國科會補助專題研究計畫作業要點</a:t>
            </a:r>
            <a:r>
              <a:rPr lang="en-US" altLang="zh-TW" sz="2000" dirty="0">
                <a:hlinkClick r:id="rId3"/>
              </a:rPr>
              <a:t>(115.4.10)</a:t>
            </a:r>
            <a:r>
              <a:rPr lang="zh-TW" altLang="en-US" sz="2000" dirty="0">
                <a:hlinkClick r:id="rId3"/>
              </a:rPr>
              <a:t> </a:t>
            </a:r>
            <a:endParaRPr lang="en-US" altLang="zh-TW" sz="2000" dirty="0"/>
          </a:p>
          <a:p>
            <a:pPr lvl="1">
              <a:spcBef>
                <a:spcPts val="2400"/>
              </a:spcBef>
            </a:pPr>
            <a:r>
              <a:rPr lang="zh-TW" altLang="en-US" sz="2000" dirty="0">
                <a:hlinkClick r:id="rId3"/>
              </a:rPr>
              <a:t>國科會補助專題研究計畫經費處理原則 </a:t>
            </a:r>
            <a:r>
              <a:rPr lang="en-US" altLang="zh-TW" sz="2000" dirty="0">
                <a:hlinkClick r:id="rId3"/>
              </a:rPr>
              <a:t>(112.11.6)</a:t>
            </a:r>
            <a:endParaRPr lang="en-US" altLang="zh-TW" sz="2000" dirty="0"/>
          </a:p>
          <a:p>
            <a:pPr lvl="1">
              <a:spcBef>
                <a:spcPts val="2400"/>
              </a:spcBef>
            </a:pPr>
            <a:r>
              <a:rPr lang="zh-TW" altLang="en-US" sz="2000" dirty="0">
                <a:hlinkClick r:id="rId3"/>
              </a:rPr>
              <a:t>補助專題研究計畫耗材、物品、圖書及雜項費用及研究設備費支出用途範例</a:t>
            </a:r>
            <a:r>
              <a:rPr lang="zh-TW" altLang="en-US" sz="2000" dirty="0"/>
              <a:t> </a:t>
            </a:r>
            <a:endParaRPr lang="en-US" altLang="zh-TW" sz="2000" dirty="0"/>
          </a:p>
          <a:p>
            <a:pPr lvl="1">
              <a:spcBef>
                <a:spcPts val="2400"/>
              </a:spcBef>
            </a:pPr>
            <a:r>
              <a:rPr lang="zh-TW" altLang="en-US" sz="2000" dirty="0">
                <a:hlinkClick r:id="rId4"/>
              </a:rPr>
              <a:t>國科會補助補助邀請國際科技人士短期訪問作業要點</a:t>
            </a:r>
            <a:endParaRPr lang="en-US" altLang="zh-TW" sz="2000" dirty="0"/>
          </a:p>
          <a:p>
            <a:pPr lvl="1">
              <a:spcBef>
                <a:spcPts val="2400"/>
              </a:spcBef>
            </a:pPr>
            <a:r>
              <a:rPr lang="zh-TW" altLang="en-US" sz="2000" dirty="0">
                <a:hlinkClick r:id="rId5"/>
              </a:rPr>
              <a:t>補助專題研究計畫自</a:t>
            </a:r>
            <a:r>
              <a:rPr lang="en-US" altLang="zh-TW" sz="2000" dirty="0">
                <a:hlinkClick r:id="rId5"/>
              </a:rPr>
              <a:t>101</a:t>
            </a:r>
            <a:r>
              <a:rPr lang="zh-TW" altLang="en-US" sz="2000" dirty="0">
                <a:hlinkClick r:id="rId5"/>
              </a:rPr>
              <a:t>年</a:t>
            </a:r>
            <a:r>
              <a:rPr lang="en-US" altLang="zh-TW" sz="2000" dirty="0">
                <a:hlinkClick r:id="rId5"/>
              </a:rPr>
              <a:t>10</a:t>
            </a:r>
            <a:r>
              <a:rPr lang="zh-TW" altLang="en-US" sz="2000" dirty="0">
                <a:hlinkClick r:id="rId5"/>
              </a:rPr>
              <a:t>月</a:t>
            </a:r>
            <a:r>
              <a:rPr lang="en-US" altLang="zh-TW" sz="2000" dirty="0">
                <a:hlinkClick r:id="rId5"/>
              </a:rPr>
              <a:t>26</a:t>
            </a:r>
            <a:r>
              <a:rPr lang="zh-TW" altLang="en-US" sz="2000" dirty="0">
                <a:hlinkClick r:id="rId5"/>
              </a:rPr>
              <a:t>日起於業務費項下匡列彈性支用額度</a:t>
            </a:r>
            <a:endParaRPr lang="en-US" altLang="zh-TW" sz="2000" dirty="0"/>
          </a:p>
          <a:p>
            <a:pPr lvl="1">
              <a:spcBef>
                <a:spcPts val="2400"/>
              </a:spcBef>
            </a:pPr>
            <a:r>
              <a:rPr lang="zh-TW" altLang="en-US" sz="2000" dirty="0">
                <a:hlinkClick r:id="rId6"/>
              </a:rPr>
              <a:t>國科會補助產學合作研究計畫作業要點</a:t>
            </a:r>
            <a:r>
              <a:rPr lang="en-US" altLang="zh-TW" sz="2000" dirty="0">
                <a:hlinkClick r:id="rId6"/>
              </a:rPr>
              <a:t>(114.10.1)</a:t>
            </a:r>
            <a:r>
              <a:rPr lang="zh-TW" altLang="en-US" sz="2000" dirty="0"/>
              <a:t> </a:t>
            </a:r>
            <a:endParaRPr lang="en-US" altLang="zh-TW" sz="2000" dirty="0"/>
          </a:p>
          <a:p>
            <a:pPr lvl="1">
              <a:spcBef>
                <a:spcPts val="2400"/>
              </a:spcBef>
            </a:pPr>
            <a:r>
              <a:rPr lang="zh-TW" altLang="en-US" sz="2000" dirty="0">
                <a:hlinkClick r:id="rId7"/>
              </a:rPr>
              <a:t>執行補助專題研究計畫報支出席費等具酬勞性質之費用辦理原則</a:t>
            </a:r>
            <a:endParaRPr lang="en-US" altLang="zh-TW" sz="2000" dirty="0"/>
          </a:p>
          <a:p>
            <a:pPr lvl="1">
              <a:spcBef>
                <a:spcPts val="2400"/>
              </a:spcBef>
            </a:pPr>
            <a:r>
              <a:rPr lang="zh-TW" altLang="en-US" sz="2000" dirty="0">
                <a:hlinkClick r:id="rId3"/>
              </a:rPr>
              <a:t>補助專題研究計畫助理人員約用注意事項</a:t>
            </a:r>
            <a:r>
              <a:rPr lang="en-US" altLang="zh-TW" sz="2000" dirty="0">
                <a:hlinkClick r:id="rId3"/>
              </a:rPr>
              <a:t>(113.10.22)</a:t>
            </a:r>
            <a:r>
              <a:rPr lang="zh-TW" altLang="en-US" sz="2000" dirty="0"/>
              <a:t> </a:t>
            </a:r>
            <a:endParaRPr lang="en-US" altLang="zh-TW" sz="2000" dirty="0"/>
          </a:p>
          <a:p>
            <a:pPr lvl="1">
              <a:spcBef>
                <a:spcPts val="2400"/>
              </a:spcBef>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p:txBody>
      </p:sp>
      <p:sp>
        <p:nvSpPr>
          <p:cNvPr id="22" name="投影片編號版面配置區 21"/>
          <p:cNvSpPr>
            <a:spLocks noGrp="1"/>
          </p:cNvSpPr>
          <p:nvPr>
            <p:ph type="sldNum" sz="quarter" idx="12"/>
          </p:nvPr>
        </p:nvSpPr>
        <p:spPr/>
        <p:txBody>
          <a:bodyPr/>
          <a:lstStyle/>
          <a:p>
            <a:fld id="{CA8D9AD5-F248-4919-864A-CFD76CC027D6}" type="slidenum">
              <a:rPr lang="en-US" altLang="zh-TW" smtClean="0"/>
              <a:pPr/>
              <a:t>51</a:t>
            </a:fld>
            <a:endParaRPr lang="zh-TW" altLang="en-US"/>
          </a:p>
        </p:txBody>
      </p:sp>
    </p:spTree>
    <p:extLst>
      <p:ext uri="{BB962C8B-B14F-4D97-AF65-F5344CB8AC3E}">
        <p14:creationId xmlns:p14="http://schemas.microsoft.com/office/powerpoint/2010/main" val="116026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38554" y="300009"/>
            <a:ext cx="10112326" cy="687919"/>
          </a:xfrm>
        </p:spPr>
        <p:txBody>
          <a:bodyPr>
            <a:normAutofit/>
          </a:bodyPr>
          <a:lstStyle/>
          <a:p>
            <a:r>
              <a:rPr lang="zh-TW" altLang="en-US" dirty="0"/>
              <a:t>常用法規</a:t>
            </a:r>
            <a:r>
              <a:rPr lang="en-US" altLang="zh-TW" dirty="0"/>
              <a:t>(2/4)</a:t>
            </a:r>
            <a:endParaRPr lang="zh-TW" dirty="0"/>
          </a:p>
        </p:txBody>
      </p:sp>
      <p:sp>
        <p:nvSpPr>
          <p:cNvPr id="14" name="內容版面配置區 13"/>
          <p:cNvSpPr>
            <a:spLocks noGrp="1"/>
          </p:cNvSpPr>
          <p:nvPr>
            <p:ph idx="1"/>
          </p:nvPr>
        </p:nvSpPr>
        <p:spPr>
          <a:xfrm>
            <a:off x="1455420" y="1108852"/>
            <a:ext cx="9509760" cy="5493116"/>
          </a:xfrm>
        </p:spPr>
        <p:txBody>
          <a:bodyPr>
            <a:normAutofit/>
          </a:bodyPr>
          <a:lstStyle/>
          <a:p>
            <a:r>
              <a:rPr lang="zh-TW" altLang="en-US" sz="2600" b="1" dirty="0">
                <a:solidFill>
                  <a:srgbClr val="FF0000"/>
                </a:solidFill>
                <a:hlinkClick r:id="rId2">
                  <a:extLst>
                    <a:ext uri="{A12FA001-AC4F-418D-AE19-62706E023703}">
                      <ahyp:hlinkClr xmlns:ahyp="http://schemas.microsoft.com/office/drawing/2018/hyperlinkcolor" val="tx"/>
                    </a:ext>
                  </a:extLst>
                </a:hlinkClick>
              </a:rPr>
              <a:t>國科會</a:t>
            </a:r>
            <a:r>
              <a:rPr lang="en-US" altLang="zh-TW" sz="2600" b="1" dirty="0">
                <a:solidFill>
                  <a:srgbClr val="FF0000"/>
                </a:solidFill>
                <a:hlinkClick r:id="rId2">
                  <a:extLst>
                    <a:ext uri="{A12FA001-AC4F-418D-AE19-62706E023703}">
                      <ahyp:hlinkClr xmlns:ahyp="http://schemas.microsoft.com/office/drawing/2018/hyperlinkcolor" val="tx"/>
                    </a:ext>
                  </a:extLst>
                </a:hlinkClick>
              </a:rPr>
              <a:t>-</a:t>
            </a:r>
            <a:r>
              <a:rPr lang="zh-TW" altLang="en-US" sz="2600" b="1" dirty="0">
                <a:solidFill>
                  <a:srgbClr val="FF0000"/>
                </a:solidFill>
                <a:hlinkClick r:id="rId2">
                  <a:extLst>
                    <a:ext uri="{A12FA001-AC4F-418D-AE19-62706E023703}">
                      <ahyp:hlinkClr xmlns:ahyp="http://schemas.microsoft.com/office/drawing/2018/hyperlinkcolor" val="tx"/>
                    </a:ext>
                  </a:extLst>
                </a:hlinkClick>
              </a:rPr>
              <a:t>科教發展及國際合作</a:t>
            </a:r>
            <a:r>
              <a:rPr lang="zh-TW" altLang="en-US" sz="2600" b="1" u="sng" dirty="0">
                <a:solidFill>
                  <a:srgbClr val="FF0000"/>
                </a:solidFill>
              </a:rPr>
              <a:t>處</a:t>
            </a:r>
            <a:endParaRPr lang="en-US" altLang="zh-TW" sz="2600" b="1" u="sng" dirty="0">
              <a:solidFill>
                <a:srgbClr val="FF0000"/>
              </a:solidFill>
            </a:endParaRPr>
          </a:p>
          <a:p>
            <a:pPr lvl="1">
              <a:spcBef>
                <a:spcPts val="2400"/>
              </a:spcBef>
            </a:pPr>
            <a:r>
              <a:rPr lang="zh-TW" altLang="en-US" sz="2400" dirty="0"/>
              <a:t>國際合作加值（</a:t>
            </a:r>
            <a:r>
              <a:rPr lang="en-US" altLang="zh-TW" sz="2400" dirty="0"/>
              <a:t>Add-on</a:t>
            </a:r>
            <a:r>
              <a:rPr lang="zh-TW" altLang="en-US" sz="2400" dirty="0"/>
              <a:t>）</a:t>
            </a:r>
            <a:endParaRPr lang="en-US" altLang="zh-TW" sz="2400" dirty="0"/>
          </a:p>
          <a:p>
            <a:pPr lvl="1">
              <a:spcBef>
                <a:spcPts val="2400"/>
              </a:spcBef>
            </a:pPr>
            <a:r>
              <a:rPr lang="zh-TW" altLang="en-US" sz="2400" dirty="0"/>
              <a:t>雙／多邊國際科技合作</a:t>
            </a:r>
            <a:endParaRPr lang="en-US" altLang="zh-TW" sz="2400" dirty="0"/>
          </a:p>
          <a:p>
            <a:pPr lvl="1">
              <a:spcBef>
                <a:spcPts val="2400"/>
              </a:spcBef>
            </a:pPr>
            <a:r>
              <a:rPr lang="zh-TW" altLang="en-US" sz="2400" dirty="0"/>
              <a:t>延攬人才及兩岸科技交流業務</a:t>
            </a:r>
            <a:endParaRPr lang="en-US" altLang="zh-TW" sz="2400" dirty="0"/>
          </a:p>
          <a:p>
            <a:pPr lvl="1">
              <a:spcBef>
                <a:spcPts val="2400"/>
              </a:spcBef>
            </a:pPr>
            <a:r>
              <a:rPr lang="zh-TW" altLang="en-US" sz="2400" dirty="0"/>
              <a:t>一般性及專案型國際交流方案補助</a:t>
            </a:r>
            <a:endParaRPr lang="en-US" altLang="zh-TW" sz="2400" dirty="0"/>
          </a:p>
          <a:p>
            <a:pPr lvl="2">
              <a:spcBef>
                <a:spcPts val="2400"/>
              </a:spcBef>
            </a:pPr>
            <a:r>
              <a:rPr lang="zh-TW" altLang="en-US" sz="1800" dirty="0"/>
              <a:t>補助博士生赴國外研究</a:t>
            </a:r>
            <a:endParaRPr lang="en-US" altLang="zh-TW" sz="1800" dirty="0"/>
          </a:p>
          <a:p>
            <a:pPr lvl="2">
              <a:spcBef>
                <a:spcPts val="2400"/>
              </a:spcBef>
            </a:pPr>
            <a:r>
              <a:rPr lang="zh-TW" altLang="en-US" sz="1800" dirty="0"/>
              <a:t>出席國際會議</a:t>
            </a:r>
            <a:endParaRPr lang="en-US" altLang="zh-TW" sz="1800" dirty="0"/>
          </a:p>
          <a:p>
            <a:pPr lvl="2">
              <a:spcBef>
                <a:spcPts val="2400"/>
              </a:spcBef>
            </a:pPr>
            <a:r>
              <a:rPr lang="zh-TW" altLang="en-US" sz="1800" dirty="0"/>
              <a:t>補助國內舉辦國際學術研討會</a:t>
            </a:r>
            <a:endParaRPr lang="en-US" altLang="zh-TW" sz="1800" dirty="0"/>
          </a:p>
          <a:p>
            <a:r>
              <a:rPr lang="zh-TW" altLang="en-US" sz="2400" b="1" dirty="0">
                <a:solidFill>
                  <a:srgbClr val="FF0000"/>
                </a:solidFill>
                <a:hlinkClick r:id="rId3"/>
              </a:rPr>
              <a:t>國科會</a:t>
            </a:r>
            <a:r>
              <a:rPr lang="en-US" altLang="zh-TW" sz="2400" b="1" dirty="0">
                <a:solidFill>
                  <a:srgbClr val="FF0000"/>
                </a:solidFill>
                <a:hlinkClick r:id="rId3"/>
              </a:rPr>
              <a:t>-Q&amp;A </a:t>
            </a:r>
            <a:endParaRPr lang="zh-TW" altLang="en-US" sz="2400" b="1" dirty="0">
              <a:solidFill>
                <a:srgbClr val="FF0000"/>
              </a:solidFill>
            </a:endParaRPr>
          </a:p>
          <a:p>
            <a:pPr marL="36576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52</a:t>
            </a:fld>
            <a:endParaRPr lang="zh-TW" altLang="en-US"/>
          </a:p>
        </p:txBody>
      </p:sp>
    </p:spTree>
    <p:extLst>
      <p:ext uri="{BB962C8B-B14F-4D97-AF65-F5344CB8AC3E}">
        <p14:creationId xmlns:p14="http://schemas.microsoft.com/office/powerpoint/2010/main" val="136250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624254" y="184638"/>
            <a:ext cx="10066325" cy="668939"/>
          </a:xfrm>
        </p:spPr>
        <p:txBody>
          <a:bodyPr>
            <a:normAutofit/>
          </a:bodyPr>
          <a:lstStyle/>
          <a:p>
            <a:r>
              <a:rPr lang="zh-TW" altLang="en-US" dirty="0"/>
              <a:t>常用法規</a:t>
            </a:r>
            <a:r>
              <a:rPr lang="en-US" altLang="zh-TW" dirty="0"/>
              <a:t>(3/4)</a:t>
            </a:r>
            <a:endParaRPr lang="zh-TW" dirty="0"/>
          </a:p>
        </p:txBody>
      </p:sp>
      <p:sp>
        <p:nvSpPr>
          <p:cNvPr id="14" name="內容版面配置區 13"/>
          <p:cNvSpPr>
            <a:spLocks noGrp="1"/>
          </p:cNvSpPr>
          <p:nvPr>
            <p:ph idx="1"/>
          </p:nvPr>
        </p:nvSpPr>
        <p:spPr>
          <a:xfrm>
            <a:off x="1253030" y="949569"/>
            <a:ext cx="10173548" cy="5487791"/>
          </a:xfrm>
        </p:spPr>
        <p:txBody>
          <a:bodyPr>
            <a:normAutofit lnSpcReduction="10000"/>
          </a:bodyPr>
          <a:lstStyle/>
          <a:p>
            <a:r>
              <a:rPr lang="zh-TW" altLang="en-US" sz="2600" b="1" dirty="0">
                <a:solidFill>
                  <a:srgbClr val="FF0000"/>
                </a:solidFill>
                <a:hlinkClick r:id="rId2"/>
              </a:rPr>
              <a:t>教育部</a:t>
            </a:r>
            <a:endParaRPr lang="en-US" altLang="zh-TW" sz="2600" b="1" dirty="0">
              <a:solidFill>
                <a:srgbClr val="FF0000"/>
              </a:solidFill>
            </a:endParaRPr>
          </a:p>
          <a:p>
            <a:pPr lvl="1">
              <a:spcBef>
                <a:spcPts val="600"/>
              </a:spcBef>
            </a:pPr>
            <a:r>
              <a:rPr lang="zh-TW" altLang="en-US" sz="2400" dirty="0"/>
              <a:t>教育部補助及委辦經費核撥結報作業要點 </a:t>
            </a:r>
            <a:endParaRPr lang="en-US" altLang="zh-TW" sz="2400" dirty="0"/>
          </a:p>
          <a:p>
            <a:pPr>
              <a:spcBef>
                <a:spcPts val="1200"/>
              </a:spcBef>
            </a:pPr>
            <a:r>
              <a:rPr lang="zh-TW" altLang="en-US" sz="2600" b="1" dirty="0">
                <a:solidFill>
                  <a:srgbClr val="FF0000"/>
                </a:solidFill>
                <a:hlinkClick r:id="rId3"/>
              </a:rPr>
              <a:t>中央政府主計處</a:t>
            </a:r>
            <a:r>
              <a:rPr lang="en-US" altLang="zh-TW" sz="2600" b="1" dirty="0">
                <a:solidFill>
                  <a:srgbClr val="FF0000"/>
                </a:solidFill>
              </a:rPr>
              <a:t>-</a:t>
            </a:r>
            <a:r>
              <a:rPr lang="zh-TW" altLang="en-US" sz="2600" b="1" dirty="0">
                <a:solidFill>
                  <a:srgbClr val="FF0000"/>
                </a:solidFill>
              </a:rPr>
              <a:t>主管法規查詢系統</a:t>
            </a:r>
            <a:endParaRPr lang="en-US" altLang="zh-TW" sz="2600" b="1" dirty="0">
              <a:solidFill>
                <a:srgbClr val="FF0000"/>
              </a:solidFill>
            </a:endParaRPr>
          </a:p>
          <a:p>
            <a:pPr lvl="1">
              <a:spcBef>
                <a:spcPts val="1800"/>
              </a:spcBef>
            </a:pPr>
            <a:r>
              <a:rPr lang="zh-TW" altLang="en-US" sz="2400" dirty="0"/>
              <a:t>政府支出憑證處理要點</a:t>
            </a:r>
            <a:endParaRPr lang="en-US" altLang="zh-TW" sz="2400" dirty="0"/>
          </a:p>
          <a:p>
            <a:pPr lvl="1">
              <a:spcBef>
                <a:spcPts val="1800"/>
              </a:spcBef>
            </a:pPr>
            <a:r>
              <a:rPr lang="zh-TW" altLang="en-US" sz="2400" dirty="0"/>
              <a:t>國外出差旅費報支要點</a:t>
            </a:r>
          </a:p>
          <a:p>
            <a:pPr lvl="1">
              <a:spcBef>
                <a:spcPts val="1800"/>
              </a:spcBef>
            </a:pPr>
            <a:r>
              <a:rPr lang="zh-TW" altLang="en-US" sz="2400" dirty="0"/>
              <a:t>中央政府各機關派赴國外各地區出差人員生活費日支數額表</a:t>
            </a:r>
            <a:endParaRPr lang="en-US" altLang="zh-TW" sz="2400" dirty="0"/>
          </a:p>
          <a:p>
            <a:pPr lvl="1">
              <a:spcBef>
                <a:spcPts val="1800"/>
              </a:spcBef>
            </a:pPr>
            <a:r>
              <a:rPr lang="zh-TW" altLang="en-US" sz="2200" dirty="0"/>
              <a:t>中央政府各機關派赴大陸地區、香港及澳門出差人員生活費日支數額表</a:t>
            </a:r>
            <a:endParaRPr lang="en-US" altLang="zh-TW" sz="2200" dirty="0"/>
          </a:p>
          <a:p>
            <a:pPr lvl="1">
              <a:spcBef>
                <a:spcPts val="1800"/>
              </a:spcBef>
            </a:pPr>
            <a:r>
              <a:rPr lang="zh-TW" altLang="en-US" sz="2400" dirty="0"/>
              <a:t>國內出差旅費報支要點</a:t>
            </a:r>
            <a:endParaRPr lang="en-US" altLang="zh-TW" sz="2400" dirty="0"/>
          </a:p>
          <a:p>
            <a:pPr lvl="1">
              <a:spcBef>
                <a:spcPts val="1800"/>
              </a:spcBef>
            </a:pPr>
            <a:r>
              <a:rPr lang="zh-TW" altLang="en-US" sz="2400" dirty="0"/>
              <a:t>中央政府各機關學校出席費及稿費支給要點</a:t>
            </a:r>
            <a:endParaRPr lang="en-US" altLang="zh-TW" sz="2400" dirty="0"/>
          </a:p>
          <a:p>
            <a:pPr lvl="1">
              <a:spcBef>
                <a:spcPts val="1800"/>
              </a:spcBef>
            </a:pPr>
            <a:r>
              <a:rPr lang="zh-TW" altLang="en-US" sz="2200" dirty="0"/>
              <a:t>中央各機關</a:t>
            </a:r>
            <a:r>
              <a:rPr lang="en-US" altLang="zh-TW" sz="2200" dirty="0"/>
              <a:t>(</a:t>
            </a:r>
            <a:r>
              <a:rPr lang="zh-TW" altLang="en-US" sz="2200" dirty="0"/>
              <a:t>含事業機構</a:t>
            </a:r>
            <a:r>
              <a:rPr lang="en-US" altLang="zh-TW" sz="2200" dirty="0"/>
              <a:t>)</a:t>
            </a:r>
            <a:r>
              <a:rPr lang="zh-TW" altLang="en-US" sz="2200" dirty="0"/>
              <a:t>派赴國外進修、研究、實習人員補助項目及數額表</a:t>
            </a:r>
            <a:endParaRPr lang="en-US" altLang="zh-TW" sz="2200" dirty="0"/>
          </a:p>
          <a:p>
            <a:pPr lvl="1">
              <a:spcBef>
                <a:spcPts val="1800"/>
              </a:spcBef>
            </a:pPr>
            <a:r>
              <a:rPr lang="zh-TW" altLang="en-US" sz="2400" dirty="0"/>
              <a:t>各機關派員參加國內各項訓練或講習費用補助要點</a:t>
            </a:r>
            <a:endParaRPr lang="en-US" altLang="zh-TW" sz="2400" dirty="0"/>
          </a:p>
          <a:p>
            <a:pPr lvl="1"/>
            <a:endParaRPr lang="en-US" alt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53</a:t>
            </a:fld>
            <a:endParaRPr lang="zh-TW" altLang="en-US"/>
          </a:p>
        </p:txBody>
      </p:sp>
    </p:spTree>
    <p:extLst>
      <p:ext uri="{BB962C8B-B14F-4D97-AF65-F5344CB8AC3E}">
        <p14:creationId xmlns:p14="http://schemas.microsoft.com/office/powerpoint/2010/main" val="267970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20969" y="209177"/>
            <a:ext cx="10129911" cy="714015"/>
          </a:xfrm>
        </p:spPr>
        <p:txBody>
          <a:bodyPr>
            <a:normAutofit/>
          </a:bodyPr>
          <a:lstStyle/>
          <a:p>
            <a:r>
              <a:rPr lang="zh-TW" altLang="en-US" dirty="0"/>
              <a:t>常用法規</a:t>
            </a:r>
            <a:r>
              <a:rPr lang="en-US" altLang="zh-TW" dirty="0"/>
              <a:t>(4/4)</a:t>
            </a:r>
            <a:endParaRPr lang="zh-TW" dirty="0"/>
          </a:p>
        </p:txBody>
      </p:sp>
      <p:sp>
        <p:nvSpPr>
          <p:cNvPr id="14" name="內容版面配置區 13"/>
          <p:cNvSpPr>
            <a:spLocks noGrp="1"/>
          </p:cNvSpPr>
          <p:nvPr>
            <p:ph idx="1"/>
          </p:nvPr>
        </p:nvSpPr>
        <p:spPr>
          <a:xfrm>
            <a:off x="1279574" y="1053632"/>
            <a:ext cx="9509760" cy="5548336"/>
          </a:xfrm>
        </p:spPr>
        <p:txBody>
          <a:bodyPr>
            <a:normAutofit/>
          </a:bodyPr>
          <a:lstStyle/>
          <a:p>
            <a:pPr>
              <a:spcAft>
                <a:spcPts val="600"/>
              </a:spcAft>
            </a:pPr>
            <a:r>
              <a:rPr lang="zh-TW" altLang="en-US" sz="2600" b="1" dirty="0">
                <a:solidFill>
                  <a:srgbClr val="FF0000"/>
                </a:solidFill>
              </a:rPr>
              <a:t>淡江大學</a:t>
            </a:r>
            <a:r>
              <a:rPr lang="en-US" altLang="zh-TW" sz="2600" b="1" dirty="0">
                <a:solidFill>
                  <a:srgbClr val="FF0000"/>
                </a:solidFill>
              </a:rPr>
              <a:t>-</a:t>
            </a:r>
            <a:r>
              <a:rPr lang="zh-TW" altLang="en-US" sz="2600" b="1" dirty="0">
                <a:solidFill>
                  <a:srgbClr val="FF0000"/>
                </a:solidFill>
              </a:rPr>
              <a:t>財務處</a:t>
            </a:r>
            <a:endParaRPr lang="en-US" altLang="zh-TW" sz="2600" b="1" dirty="0">
              <a:solidFill>
                <a:srgbClr val="FF0000"/>
              </a:solidFill>
            </a:endParaRPr>
          </a:p>
          <a:p>
            <a:pPr lvl="1">
              <a:spcBef>
                <a:spcPts val="600"/>
              </a:spcBef>
            </a:pPr>
            <a:r>
              <a:rPr lang="zh-TW" altLang="en-US" sz="2400" dirty="0">
                <a:hlinkClick r:id="rId2"/>
              </a:rPr>
              <a:t>各項經費支給標準表</a:t>
            </a:r>
            <a:endParaRPr lang="en-US" altLang="zh-TW" sz="2400" dirty="0"/>
          </a:p>
          <a:p>
            <a:pPr lvl="1">
              <a:spcBef>
                <a:spcPts val="600"/>
              </a:spcBef>
            </a:pPr>
            <a:r>
              <a:rPr lang="zh-TW" altLang="en-US" sz="2400" dirty="0">
                <a:hlinkClick r:id="rId3"/>
              </a:rPr>
              <a:t>收入處理及經費核銷作業說明</a:t>
            </a:r>
            <a:r>
              <a:rPr lang="en-US" altLang="zh-TW" sz="2400" dirty="0"/>
              <a:t> </a:t>
            </a:r>
          </a:p>
          <a:p>
            <a:pPr>
              <a:spcAft>
                <a:spcPts val="600"/>
              </a:spcAft>
            </a:pPr>
            <a:r>
              <a:rPr lang="zh-TW" altLang="en-US" sz="2600" b="1" dirty="0">
                <a:solidFill>
                  <a:srgbClr val="FF0000"/>
                </a:solidFill>
              </a:rPr>
              <a:t>淡江大學</a:t>
            </a:r>
            <a:r>
              <a:rPr lang="en-US" altLang="zh-TW" sz="2600" b="1" dirty="0">
                <a:solidFill>
                  <a:srgbClr val="FF0000"/>
                </a:solidFill>
              </a:rPr>
              <a:t>-</a:t>
            </a:r>
            <a:r>
              <a:rPr lang="zh-TW" altLang="en-US" sz="2600" b="1" dirty="0">
                <a:solidFill>
                  <a:srgbClr val="FF0000"/>
                </a:solidFill>
              </a:rPr>
              <a:t>資訊處</a:t>
            </a:r>
            <a:endParaRPr lang="en-US" altLang="zh-TW" sz="2600" b="1" dirty="0">
              <a:solidFill>
                <a:srgbClr val="FF0000"/>
              </a:solidFill>
            </a:endParaRPr>
          </a:p>
          <a:p>
            <a:pPr lvl="1">
              <a:spcBef>
                <a:spcPts val="600"/>
              </a:spcBef>
            </a:pPr>
            <a:r>
              <a:rPr lang="zh-TW" altLang="en-US" sz="2400" dirty="0">
                <a:hlinkClick r:id="rId4"/>
              </a:rPr>
              <a:t>資訊軟硬體採購、維修、管理規則</a:t>
            </a:r>
            <a:endParaRPr lang="en-US" altLang="zh-TW" sz="2400" dirty="0"/>
          </a:p>
          <a:p>
            <a:pPr>
              <a:spcAft>
                <a:spcPts val="600"/>
              </a:spcAft>
            </a:pPr>
            <a:r>
              <a:rPr lang="zh-TW" altLang="en-US" sz="2600" b="1" dirty="0">
                <a:solidFill>
                  <a:srgbClr val="FF0000"/>
                </a:solidFill>
              </a:rPr>
              <a:t>淡江大學</a:t>
            </a:r>
            <a:r>
              <a:rPr lang="en-US" altLang="zh-TW" sz="2600" b="1" dirty="0">
                <a:solidFill>
                  <a:srgbClr val="FF0000"/>
                </a:solidFill>
              </a:rPr>
              <a:t>-</a:t>
            </a:r>
            <a:r>
              <a:rPr lang="zh-TW" altLang="en-US" sz="2600" b="1" dirty="0">
                <a:solidFill>
                  <a:srgbClr val="FF0000"/>
                </a:solidFill>
              </a:rPr>
              <a:t>總務處</a:t>
            </a:r>
            <a:endParaRPr lang="en-US" altLang="zh-TW" sz="2600" b="1" dirty="0">
              <a:solidFill>
                <a:srgbClr val="FF0000"/>
              </a:solidFill>
            </a:endParaRPr>
          </a:p>
          <a:p>
            <a:pPr lvl="1">
              <a:spcBef>
                <a:spcPts val="600"/>
              </a:spcBef>
            </a:pPr>
            <a:r>
              <a:rPr lang="zh-TW" altLang="en-US" sz="2400" dirty="0">
                <a:hlinkClick r:id="rId5"/>
              </a:rPr>
              <a:t>財產管理規則</a:t>
            </a:r>
            <a:endParaRPr lang="en-US" altLang="zh-TW" sz="2400" dirty="0"/>
          </a:p>
          <a:p>
            <a:pPr lvl="1">
              <a:spcBef>
                <a:spcPts val="300"/>
              </a:spcBef>
            </a:pPr>
            <a:r>
              <a:rPr lang="zh-TW" altLang="en-US" sz="2400" dirty="0">
                <a:solidFill>
                  <a:srgbClr val="3A9CDB"/>
                </a:solidFill>
                <a:hlinkClick r:id="rId6">
                  <a:extLst>
                    <a:ext uri="{A12FA001-AC4F-418D-AE19-62706E023703}">
                      <ahyp:hlinkClr xmlns:ahyp="http://schemas.microsoft.com/office/drawing/2018/hyperlinkcolor" val="tx"/>
                    </a:ext>
                  </a:extLst>
                </a:hlinkClick>
              </a:rPr>
              <a:t>修繕採購財物估價審議</a:t>
            </a:r>
            <a:r>
              <a:rPr lang="zh-TW" altLang="en-US" sz="2400" dirty="0">
                <a:solidFill>
                  <a:srgbClr val="00B0F0"/>
                </a:solidFill>
                <a:hlinkClick r:id="rId6">
                  <a:extLst>
                    <a:ext uri="{A12FA001-AC4F-418D-AE19-62706E023703}">
                      <ahyp:hlinkClr xmlns:ahyp="http://schemas.microsoft.com/office/drawing/2018/hyperlinkcolor" val="tx"/>
                    </a:ext>
                  </a:extLst>
                </a:hlinkClick>
              </a:rPr>
              <a:t>辦法</a:t>
            </a:r>
            <a:endParaRPr lang="en-US" altLang="zh-TW" sz="2400" dirty="0">
              <a:solidFill>
                <a:srgbClr val="00B0F0"/>
              </a:solidFill>
            </a:endParaRPr>
          </a:p>
          <a:p>
            <a:pPr marL="365760" lvl="1" indent="0">
              <a:spcBef>
                <a:spcPts val="2400"/>
              </a:spcBef>
              <a:buNone/>
            </a:pPr>
            <a:r>
              <a:rPr lang="en-US" altLang="zh-TW" dirty="0"/>
              <a:t>    </a:t>
            </a:r>
            <a:r>
              <a:rPr lang="zh-TW" altLang="en-US" sz="2600" b="1" u="sng" dirty="0">
                <a:solidFill>
                  <a:srgbClr val="0000FF"/>
                </a:solidFill>
              </a:rPr>
              <a:t>各項法規如有更新，請以最新修正版本作為參考依據。</a:t>
            </a:r>
            <a:endParaRPr lang="en-US" altLang="zh-TW" sz="2600" b="1" u="sng" dirty="0">
              <a:solidFill>
                <a:srgbClr val="0000FF"/>
              </a:solidFill>
            </a:endParaRPr>
          </a:p>
          <a:p>
            <a:pPr marL="45720" indent="0">
              <a:buNone/>
            </a:pPr>
            <a:endParaRPr lang="en-US" alt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54</a:t>
            </a:fld>
            <a:endParaRPr lang="zh-TW" altLang="en-US"/>
          </a:p>
        </p:txBody>
      </p:sp>
      <p:pic>
        <p:nvPicPr>
          <p:cNvPr id="11" name="圖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79574" y="5030605"/>
            <a:ext cx="521042" cy="483999"/>
          </a:xfrm>
          <a:prstGeom prst="rect">
            <a:avLst/>
          </a:prstGeom>
        </p:spPr>
      </p:pic>
    </p:spTree>
    <p:extLst>
      <p:ext uri="{BB962C8B-B14F-4D97-AF65-F5344CB8AC3E}">
        <p14:creationId xmlns:p14="http://schemas.microsoft.com/office/powerpoint/2010/main" val="1851405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606669" y="307731"/>
            <a:ext cx="10244211" cy="684463"/>
          </a:xfrm>
        </p:spPr>
        <p:txBody>
          <a:bodyPr/>
          <a:lstStyle/>
          <a:p>
            <a:r>
              <a:rPr lang="zh-TW" altLang="en-US" dirty="0"/>
              <a:t>常用表單</a:t>
            </a:r>
            <a:r>
              <a:rPr lang="en-US" altLang="zh-TW" dirty="0"/>
              <a:t>(1/5)</a:t>
            </a:r>
            <a:endParaRPr lang="zh-TW" dirty="0"/>
          </a:p>
        </p:txBody>
      </p:sp>
      <p:sp>
        <p:nvSpPr>
          <p:cNvPr id="14" name="內容版面配置區 13"/>
          <p:cNvSpPr>
            <a:spLocks noGrp="1"/>
          </p:cNvSpPr>
          <p:nvPr>
            <p:ph idx="1"/>
          </p:nvPr>
        </p:nvSpPr>
        <p:spPr>
          <a:xfrm>
            <a:off x="958363" y="1184988"/>
            <a:ext cx="10216660" cy="5103942"/>
          </a:xfrm>
        </p:spPr>
        <p:txBody>
          <a:bodyPr>
            <a:normAutofit/>
          </a:bodyPr>
          <a:lstStyle/>
          <a:p>
            <a:r>
              <a:rPr lang="zh-TW" altLang="en-US" sz="2600" b="1" dirty="0">
                <a:solidFill>
                  <a:srgbClr val="FF0000"/>
                </a:solidFill>
              </a:rPr>
              <a:t>國科會</a:t>
            </a:r>
            <a:r>
              <a:rPr lang="en-US" altLang="zh-TW" sz="2600" b="1" dirty="0">
                <a:solidFill>
                  <a:srgbClr val="FF0000"/>
                </a:solidFill>
              </a:rPr>
              <a:t>-</a:t>
            </a:r>
            <a:r>
              <a:rPr lang="zh-TW" altLang="en-US" sz="2600" b="1" dirty="0">
                <a:solidFill>
                  <a:srgbClr val="FF0000"/>
                </a:solidFill>
              </a:rPr>
              <a:t>專題研究計畫</a:t>
            </a:r>
            <a:r>
              <a:rPr lang="en-US" altLang="zh-TW" sz="2600" b="1" dirty="0">
                <a:solidFill>
                  <a:srgbClr val="FF0000"/>
                </a:solidFill>
              </a:rPr>
              <a:t>(001)</a:t>
            </a:r>
          </a:p>
          <a:p>
            <a:pPr lvl="1"/>
            <a:r>
              <a:rPr lang="zh-TW" altLang="en-US" sz="2400" b="1" u="sng" dirty="0"/>
              <a:t>研究人員聘任</a:t>
            </a:r>
            <a:r>
              <a:rPr lang="en-US" altLang="zh-TW" sz="2400" b="1" u="sng" dirty="0"/>
              <a:t>(</a:t>
            </a:r>
            <a:r>
              <a:rPr lang="zh-TW" altLang="en-US" sz="2400" b="1" u="sng" dirty="0"/>
              <a:t>專、兼任及臨時工</a:t>
            </a:r>
            <a:r>
              <a:rPr lang="en-US" altLang="zh-TW" sz="2400" b="1" u="sng" dirty="0"/>
              <a:t>) </a:t>
            </a:r>
          </a:p>
          <a:p>
            <a:pPr lvl="2">
              <a:spcBef>
                <a:spcPts val="1800"/>
              </a:spcBef>
            </a:pPr>
            <a:r>
              <a:rPr lang="zh-TW" altLang="en-US" sz="2400" dirty="0"/>
              <a:t>表單下載：</a:t>
            </a:r>
            <a:r>
              <a:rPr lang="zh-TW" altLang="en-US" sz="2400" dirty="0">
                <a:hlinkClick r:id="rId2"/>
              </a:rPr>
              <a:t>研發處</a:t>
            </a:r>
            <a:r>
              <a:rPr lang="en-US" altLang="zh-TW" sz="2400" dirty="0">
                <a:sym typeface="Wingdings 3" panose="05040102010807070707" pitchFamily="18" charset="2"/>
                <a:hlinkClick r:id="rId2"/>
              </a:rPr>
              <a:t></a:t>
            </a:r>
            <a:r>
              <a:rPr lang="zh-TW" altLang="en-US" sz="2400" dirty="0">
                <a:sym typeface="Wingdings 3" panose="05040102010807070707" pitchFamily="18" charset="2"/>
                <a:hlinkClick r:id="rId2"/>
              </a:rPr>
              <a:t>表格下載研究人員聘任</a:t>
            </a:r>
            <a:endParaRPr lang="en-US" altLang="zh-TW" sz="2400" dirty="0">
              <a:sym typeface="Wingdings 3" panose="05040102010807070707" pitchFamily="18" charset="2"/>
            </a:endParaRPr>
          </a:p>
          <a:p>
            <a:pPr lvl="1"/>
            <a:r>
              <a:rPr lang="zh-TW" altLang="en-US" sz="2400" b="1" u="sng" dirty="0"/>
              <a:t>國外差旅</a:t>
            </a:r>
            <a:endParaRPr lang="en-US" altLang="zh-TW" sz="2400" b="1" u="sng" dirty="0"/>
          </a:p>
          <a:p>
            <a:pPr lvl="2">
              <a:lnSpc>
                <a:spcPct val="120000"/>
              </a:lnSpc>
              <a:spcBef>
                <a:spcPts val="600"/>
              </a:spcBef>
            </a:pPr>
            <a:r>
              <a:rPr lang="zh-TW" altLang="en-US" sz="2400" dirty="0"/>
              <a:t>表單下載：</a:t>
            </a:r>
            <a:r>
              <a:rPr lang="zh-TW" altLang="en-US" sz="2400" dirty="0">
                <a:hlinkClick r:id="rId3"/>
              </a:rPr>
              <a:t>研發處</a:t>
            </a:r>
            <a:r>
              <a:rPr lang="zh-TW" altLang="en-US" sz="2400" dirty="0">
                <a:sym typeface="Wingdings 3" panose="05040102010807070707" pitchFamily="18" charset="2"/>
                <a:hlinkClick r:id="rId3"/>
              </a:rPr>
              <a:t></a:t>
            </a:r>
            <a:r>
              <a:rPr lang="zh-TW" altLang="en-US" sz="2400" dirty="0">
                <a:hlinkClick r:id="rId3"/>
              </a:rPr>
              <a:t>表格下載</a:t>
            </a:r>
            <a:r>
              <a:rPr lang="zh-TW" altLang="en-US" sz="2400" dirty="0">
                <a:sym typeface="Wingdings 3" panose="05040102010807070707" pitchFamily="18" charset="2"/>
                <a:hlinkClick r:id="rId3"/>
              </a:rPr>
              <a:t>申請及核銷</a:t>
            </a:r>
            <a:endParaRPr lang="en-US" altLang="zh-TW" sz="2400" dirty="0">
              <a:sym typeface="Wingdings 3" panose="05040102010807070707" pitchFamily="18" charset="2"/>
            </a:endParaRPr>
          </a:p>
          <a:p>
            <a:pPr lvl="1"/>
            <a:r>
              <a:rPr lang="zh-TW" altLang="en-US" sz="2400" b="1" u="sng" dirty="0"/>
              <a:t>國內差旅</a:t>
            </a:r>
            <a:endParaRPr lang="en-US" altLang="zh-TW" sz="2400" b="1" u="sng" dirty="0"/>
          </a:p>
          <a:p>
            <a:pPr lvl="2">
              <a:lnSpc>
                <a:spcPct val="100000"/>
              </a:lnSpc>
              <a:spcBef>
                <a:spcPts val="600"/>
              </a:spcBef>
            </a:pPr>
            <a:r>
              <a:rPr lang="zh-TW" altLang="en-US" sz="2400" dirty="0"/>
              <a:t>表單下載：</a:t>
            </a:r>
            <a:r>
              <a:rPr lang="zh-TW" altLang="en-US" sz="2400" dirty="0">
                <a:hlinkClick r:id="rId3"/>
              </a:rPr>
              <a:t>研發處</a:t>
            </a:r>
            <a:r>
              <a:rPr lang="zh-TW" altLang="en-US" sz="2400" dirty="0">
                <a:sym typeface="Wingdings 3" panose="05040102010807070707" pitchFamily="18" charset="2"/>
                <a:hlinkClick r:id="rId3"/>
              </a:rPr>
              <a:t></a:t>
            </a:r>
            <a:r>
              <a:rPr lang="zh-TW" altLang="en-US" sz="2400" dirty="0">
                <a:hlinkClick r:id="rId3"/>
              </a:rPr>
              <a:t>表格下載</a:t>
            </a:r>
            <a:r>
              <a:rPr lang="zh-TW" altLang="en-US" sz="2400" dirty="0">
                <a:sym typeface="Wingdings 3" panose="05040102010807070707" pitchFamily="18" charset="2"/>
                <a:hlinkClick r:id="rId3"/>
              </a:rPr>
              <a:t>申請及核銷</a:t>
            </a:r>
            <a:endParaRPr lang="en-US" altLang="zh-TW" sz="2400" dirty="0">
              <a:sym typeface="Wingdings 3" panose="05040102010807070707" pitchFamily="18" charset="2"/>
            </a:endParaRPr>
          </a:p>
          <a:p>
            <a:pPr lvl="1">
              <a:lnSpc>
                <a:spcPct val="100000"/>
              </a:lnSpc>
              <a:spcBef>
                <a:spcPts val="1200"/>
              </a:spcBef>
            </a:pPr>
            <a:r>
              <a:rPr lang="zh-TW" altLang="en-US" sz="2400" b="1" u="sng" dirty="0"/>
              <a:t>其他表單</a:t>
            </a:r>
            <a:endParaRPr lang="en-US" altLang="zh-TW" sz="2400" b="1" u="sng" dirty="0"/>
          </a:p>
          <a:p>
            <a:pPr lvl="2">
              <a:lnSpc>
                <a:spcPct val="100000"/>
              </a:lnSpc>
              <a:spcBef>
                <a:spcPts val="600"/>
              </a:spcBef>
            </a:pPr>
            <a:r>
              <a:rPr lang="zh-TW" altLang="en-US" sz="2400" dirty="0"/>
              <a:t>表單下載：</a:t>
            </a:r>
            <a:r>
              <a:rPr lang="zh-TW" altLang="en-US" sz="2400" dirty="0">
                <a:hlinkClick r:id="rId3"/>
              </a:rPr>
              <a:t>研發處</a:t>
            </a:r>
            <a:r>
              <a:rPr lang="zh-TW" altLang="en-US" sz="2400" dirty="0">
                <a:sym typeface="Wingdings 3" panose="05040102010807070707" pitchFamily="18" charset="2"/>
                <a:hlinkClick r:id="rId3"/>
              </a:rPr>
              <a:t></a:t>
            </a:r>
            <a:r>
              <a:rPr lang="zh-TW" altLang="en-US" sz="2400" dirty="0">
                <a:hlinkClick r:id="rId3"/>
              </a:rPr>
              <a:t>表格下載</a:t>
            </a:r>
            <a:r>
              <a:rPr lang="zh-TW" altLang="en-US" sz="2400" dirty="0">
                <a:sym typeface="Wingdings 3" panose="05040102010807070707" pitchFamily="18" charset="2"/>
                <a:hlinkClick r:id="rId3"/>
              </a:rPr>
              <a:t></a:t>
            </a:r>
            <a:r>
              <a:rPr lang="zh-TW" altLang="en-US" sz="2400" dirty="0">
                <a:hlinkClick r:id="rId3"/>
              </a:rPr>
              <a:t>申請及核銷</a:t>
            </a:r>
            <a:endParaRPr lang="en-US" altLang="zh-TW" sz="2400" dirty="0"/>
          </a:p>
          <a:p>
            <a:pPr lvl="2">
              <a:lnSpc>
                <a:spcPct val="100000"/>
              </a:lnSpc>
              <a:spcBef>
                <a:spcPts val="600"/>
              </a:spcBef>
              <a:buFont typeface="Wingdings" panose="05000000000000000000" pitchFamily="2" charset="2"/>
              <a:buChar char="l"/>
            </a:pPr>
            <a:endParaRPr lang="en-US" altLang="zh-TW" sz="2400" dirty="0">
              <a:highlight>
                <a:srgbClr val="FFFF00"/>
              </a:highlight>
              <a:sym typeface="Wingdings 3" panose="05040102010807070707" pitchFamily="18" charset="2"/>
            </a:endParaRPr>
          </a:p>
          <a:p>
            <a:pPr lvl="2">
              <a:lnSpc>
                <a:spcPct val="120000"/>
              </a:lnSpc>
              <a:spcBef>
                <a:spcPts val="600"/>
              </a:spcBef>
              <a:buFont typeface="Wingdings" panose="05000000000000000000" pitchFamily="2" charset="2"/>
              <a:buChar char="l"/>
            </a:pPr>
            <a:endParaRPr lang="en-US" altLang="zh-TW" sz="2400" dirty="0">
              <a:highlight>
                <a:srgbClr val="FFFF00"/>
              </a:highlight>
              <a:sym typeface="Wingdings 3" panose="05040102010807070707" pitchFamily="18" charset="2"/>
            </a:endParaRPr>
          </a:p>
          <a:p>
            <a:pPr lvl="2">
              <a:spcBef>
                <a:spcPts val="1800"/>
              </a:spcBef>
              <a:buFont typeface="Wingdings" panose="05000000000000000000" pitchFamily="2" charset="2"/>
              <a:buChar char="l"/>
            </a:pPr>
            <a:endParaRPr lang="en-US" altLang="zh-TW" sz="2400" dirty="0">
              <a:highlight>
                <a:srgbClr val="FFFF00"/>
              </a:highlight>
              <a:sym typeface="Wingdings 3" panose="05040102010807070707" pitchFamily="18" charset="2"/>
            </a:endParaRP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55</a:t>
            </a:fld>
            <a:endParaRPr lang="zh-TW" altLang="en-US"/>
          </a:p>
        </p:txBody>
      </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7876" y="128209"/>
            <a:ext cx="2321608" cy="2506808"/>
          </a:xfrm>
          <a:prstGeom prst="rect">
            <a:avLst/>
          </a:prstGeom>
        </p:spPr>
      </p:pic>
    </p:spTree>
    <p:extLst>
      <p:ext uri="{BB962C8B-B14F-4D97-AF65-F5344CB8AC3E}">
        <p14:creationId xmlns:p14="http://schemas.microsoft.com/office/powerpoint/2010/main" val="186680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12177" y="228600"/>
            <a:ext cx="10138703" cy="722895"/>
          </a:xfrm>
        </p:spPr>
        <p:txBody>
          <a:bodyPr/>
          <a:lstStyle/>
          <a:p>
            <a:r>
              <a:rPr lang="zh-TW" altLang="en-US" dirty="0"/>
              <a:t>常用表單</a:t>
            </a:r>
            <a:r>
              <a:rPr lang="en-US" altLang="zh-TW" dirty="0"/>
              <a:t>(2/5)</a:t>
            </a:r>
            <a:endParaRPr lang="zh-TW" dirty="0"/>
          </a:p>
        </p:txBody>
      </p:sp>
      <p:sp>
        <p:nvSpPr>
          <p:cNvPr id="14" name="內容版面配置區 13"/>
          <p:cNvSpPr>
            <a:spLocks noGrp="1"/>
          </p:cNvSpPr>
          <p:nvPr>
            <p:ph idx="1"/>
          </p:nvPr>
        </p:nvSpPr>
        <p:spPr>
          <a:xfrm>
            <a:off x="1019909" y="1082571"/>
            <a:ext cx="9989916" cy="4982468"/>
          </a:xfrm>
        </p:spPr>
        <p:txBody>
          <a:bodyPr>
            <a:normAutofit/>
          </a:bodyPr>
          <a:lstStyle/>
          <a:p>
            <a:r>
              <a:rPr lang="zh-TW" altLang="en-US" sz="2600" b="1" dirty="0">
                <a:solidFill>
                  <a:srgbClr val="FF0000"/>
                </a:solidFill>
              </a:rPr>
              <a:t>國科會</a:t>
            </a:r>
            <a:r>
              <a:rPr lang="en-US" altLang="zh-TW" sz="2600" b="1" dirty="0">
                <a:solidFill>
                  <a:srgbClr val="FF0000"/>
                </a:solidFill>
              </a:rPr>
              <a:t>-</a:t>
            </a:r>
            <a:r>
              <a:rPr lang="zh-TW" altLang="en-US" sz="2600" b="1" dirty="0">
                <a:solidFill>
                  <a:srgbClr val="FF0000"/>
                </a:solidFill>
              </a:rPr>
              <a:t>一般補助案</a:t>
            </a:r>
            <a:r>
              <a:rPr lang="en-US" altLang="zh-TW" sz="2600" b="1" dirty="0">
                <a:solidFill>
                  <a:srgbClr val="FF0000"/>
                </a:solidFill>
              </a:rPr>
              <a:t>(008)</a:t>
            </a:r>
          </a:p>
          <a:p>
            <a:pPr lvl="1">
              <a:spcBef>
                <a:spcPts val="600"/>
              </a:spcBef>
            </a:pPr>
            <a:r>
              <a:rPr lang="zh-TW" altLang="en-US" sz="2400" b="1" u="sng" dirty="0"/>
              <a:t>出席國際會議</a:t>
            </a:r>
            <a:endParaRPr lang="en-US" altLang="zh-TW" sz="2400" b="1" u="sng" dirty="0"/>
          </a:p>
          <a:p>
            <a:pPr lvl="2">
              <a:spcBef>
                <a:spcPts val="1200"/>
              </a:spcBef>
            </a:pPr>
            <a:r>
              <a:rPr lang="zh-TW" altLang="en-US" sz="2400" dirty="0"/>
              <a:t>表單下載：</a:t>
            </a:r>
            <a:r>
              <a:rPr lang="zh-TW" altLang="en-US" sz="2400" dirty="0">
                <a:hlinkClick r:id="rId2"/>
              </a:rPr>
              <a:t>研發處</a:t>
            </a:r>
            <a:r>
              <a:rPr lang="zh-TW" altLang="en-US" sz="2400" dirty="0">
                <a:sym typeface="Wingdings 3" panose="05040102010807070707" pitchFamily="18" charset="2"/>
                <a:hlinkClick r:id="rId2"/>
              </a:rPr>
              <a:t></a:t>
            </a:r>
            <a:r>
              <a:rPr lang="zh-TW" altLang="en-US" sz="2400" dirty="0">
                <a:hlinkClick r:id="rId2"/>
              </a:rPr>
              <a:t>表格下載</a:t>
            </a:r>
            <a:r>
              <a:rPr lang="zh-TW" altLang="en-US" sz="2400" dirty="0">
                <a:sym typeface="Wingdings 3" panose="05040102010807070707" pitchFamily="18" charset="2"/>
                <a:hlinkClick r:id="rId2"/>
              </a:rPr>
              <a:t>國科會國合處補助項目</a:t>
            </a:r>
            <a:endParaRPr lang="en-US" altLang="zh-TW" sz="2400" dirty="0">
              <a:sym typeface="Wingdings 3" panose="05040102010807070707" pitchFamily="18" charset="2"/>
            </a:endParaRPr>
          </a:p>
          <a:p>
            <a:r>
              <a:rPr lang="zh-TW" altLang="en-US" sz="2600" b="1" dirty="0">
                <a:solidFill>
                  <a:srgbClr val="FF0000"/>
                </a:solidFill>
              </a:rPr>
              <a:t>非國科會委辦案件</a:t>
            </a:r>
            <a:r>
              <a:rPr lang="en-US" altLang="zh-TW" sz="2600" b="1" dirty="0">
                <a:solidFill>
                  <a:srgbClr val="FF0000"/>
                </a:solidFill>
              </a:rPr>
              <a:t>(002)</a:t>
            </a:r>
            <a:r>
              <a:rPr lang="zh-TW" altLang="en-US" sz="2600" b="1" dirty="0">
                <a:solidFill>
                  <a:srgbClr val="FF0000"/>
                </a:solidFill>
              </a:rPr>
              <a:t>及研發處</a:t>
            </a:r>
            <a:r>
              <a:rPr lang="en-US" altLang="zh-TW" sz="2600" b="1" dirty="0">
                <a:solidFill>
                  <a:srgbClr val="FF0000"/>
                </a:solidFill>
              </a:rPr>
              <a:t>-</a:t>
            </a:r>
            <a:r>
              <a:rPr lang="zh-TW" altLang="en-US" sz="2600" b="1" dirty="0">
                <a:solidFill>
                  <a:srgbClr val="FF0000"/>
                </a:solidFill>
              </a:rPr>
              <a:t>教育部一般補助案</a:t>
            </a:r>
            <a:r>
              <a:rPr lang="en-US" altLang="zh-TW" sz="2600" b="1" dirty="0">
                <a:solidFill>
                  <a:srgbClr val="FF0000"/>
                </a:solidFill>
              </a:rPr>
              <a:t>(005)</a:t>
            </a:r>
          </a:p>
          <a:p>
            <a:pPr lvl="1">
              <a:lnSpc>
                <a:spcPct val="110000"/>
              </a:lnSpc>
              <a:spcBef>
                <a:spcPts val="600"/>
              </a:spcBef>
            </a:pPr>
            <a:r>
              <a:rPr lang="zh-TW" altLang="en-US" sz="2400" b="1" u="sng" dirty="0"/>
              <a:t>研究人員聘任</a:t>
            </a:r>
            <a:r>
              <a:rPr lang="en-US" altLang="zh-TW" sz="2400" b="1" u="sng" dirty="0"/>
              <a:t>(</a:t>
            </a:r>
            <a:r>
              <a:rPr lang="zh-TW" altLang="en-US" sz="2400" b="1" u="sng" dirty="0"/>
              <a:t>專、兼任及臨時工</a:t>
            </a:r>
            <a:r>
              <a:rPr lang="en-US" altLang="zh-TW" sz="2400" b="1" u="sng" dirty="0"/>
              <a:t>) </a:t>
            </a:r>
          </a:p>
          <a:p>
            <a:pPr lvl="2">
              <a:lnSpc>
                <a:spcPct val="110000"/>
              </a:lnSpc>
              <a:spcBef>
                <a:spcPts val="600"/>
              </a:spcBef>
            </a:pPr>
            <a:r>
              <a:rPr lang="zh-TW" altLang="en-US" sz="2200" dirty="0"/>
              <a:t>表單下載：</a:t>
            </a:r>
            <a:r>
              <a:rPr lang="zh-TW" altLang="en-US" sz="2200" dirty="0">
                <a:hlinkClick r:id="rId3"/>
              </a:rPr>
              <a:t>研發處</a:t>
            </a:r>
            <a:r>
              <a:rPr lang="en-US" altLang="zh-TW" sz="2200" dirty="0">
                <a:sym typeface="Wingdings 3" panose="05040102010807070707" pitchFamily="18" charset="2"/>
                <a:hlinkClick r:id="rId3"/>
              </a:rPr>
              <a:t></a:t>
            </a:r>
            <a:r>
              <a:rPr lang="zh-TW" altLang="en-US" sz="2200" dirty="0">
                <a:sym typeface="Wingdings 3" panose="05040102010807070707" pitchFamily="18" charset="2"/>
                <a:hlinkClick r:id="rId3"/>
              </a:rPr>
              <a:t>表格下載研究人員聘任</a:t>
            </a:r>
            <a:endParaRPr lang="en-US" altLang="zh-TW" sz="2200" dirty="0">
              <a:sym typeface="Wingdings 3" panose="05040102010807070707" pitchFamily="18" charset="2"/>
            </a:endParaRPr>
          </a:p>
          <a:p>
            <a:pPr lvl="1">
              <a:lnSpc>
                <a:spcPct val="110000"/>
              </a:lnSpc>
              <a:spcBef>
                <a:spcPts val="600"/>
              </a:spcBef>
            </a:pPr>
            <a:r>
              <a:rPr lang="zh-TW" altLang="en-US" sz="2400" b="1" u="sng" dirty="0"/>
              <a:t>經費核銷相關表單</a:t>
            </a:r>
            <a:endParaRPr lang="en-US" altLang="zh-TW" sz="2400" b="1" u="sng" dirty="0"/>
          </a:p>
          <a:p>
            <a:pPr lvl="2">
              <a:lnSpc>
                <a:spcPct val="110000"/>
              </a:lnSpc>
              <a:spcBef>
                <a:spcPts val="600"/>
              </a:spcBef>
            </a:pPr>
            <a:r>
              <a:rPr lang="zh-TW" altLang="en-US" sz="2400" dirty="0"/>
              <a:t>表單下載：</a:t>
            </a:r>
            <a:r>
              <a:rPr lang="zh-TW" altLang="en-US" sz="2400" dirty="0">
                <a:hlinkClick r:id="rId4"/>
              </a:rPr>
              <a:t>研發處</a:t>
            </a:r>
            <a:r>
              <a:rPr lang="en-US" altLang="zh-TW" sz="2400" dirty="0">
                <a:sym typeface="Wingdings 3" panose="05040102010807070707" pitchFamily="18" charset="2"/>
                <a:hlinkClick r:id="rId4"/>
              </a:rPr>
              <a:t></a:t>
            </a:r>
            <a:r>
              <a:rPr lang="zh-TW" altLang="en-US" sz="2400" dirty="0">
                <a:sym typeface="Wingdings 3" panose="05040102010807070707" pitchFamily="18" charset="2"/>
                <a:hlinkClick r:id="rId4"/>
              </a:rPr>
              <a:t>表格下載申請及核銷</a:t>
            </a:r>
            <a:endParaRPr lang="en-US" altLang="zh-TW" sz="2400" dirty="0">
              <a:sym typeface="Wingdings 3" panose="05040102010807070707" pitchFamily="18" charset="2"/>
            </a:endParaRP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56</a:t>
            </a:fld>
            <a:endParaRPr lang="zh-TW" altLang="en-US"/>
          </a:p>
        </p:txBody>
      </p:sp>
    </p:spTree>
    <p:extLst>
      <p:ext uri="{BB962C8B-B14F-4D97-AF65-F5344CB8AC3E}">
        <p14:creationId xmlns:p14="http://schemas.microsoft.com/office/powerpoint/2010/main" val="189006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38554" y="277646"/>
            <a:ext cx="10112326" cy="627962"/>
          </a:xfrm>
        </p:spPr>
        <p:txBody>
          <a:bodyPr/>
          <a:lstStyle/>
          <a:p>
            <a:r>
              <a:rPr lang="zh-TW" altLang="en-US" dirty="0"/>
              <a:t>常用表單</a:t>
            </a:r>
            <a:r>
              <a:rPr lang="en-US" altLang="zh-TW" dirty="0"/>
              <a:t>(3/5)</a:t>
            </a:r>
            <a:endParaRPr lang="zh-TW" dirty="0"/>
          </a:p>
        </p:txBody>
      </p:sp>
      <p:sp>
        <p:nvSpPr>
          <p:cNvPr id="14" name="內容版面配置區 13"/>
          <p:cNvSpPr>
            <a:spLocks noGrp="1"/>
          </p:cNvSpPr>
          <p:nvPr>
            <p:ph idx="1"/>
          </p:nvPr>
        </p:nvSpPr>
        <p:spPr>
          <a:xfrm>
            <a:off x="1178170" y="1028700"/>
            <a:ext cx="10410092" cy="5654322"/>
          </a:xfrm>
        </p:spPr>
        <p:txBody>
          <a:bodyPr>
            <a:normAutofit fontScale="85000" lnSpcReduction="20000"/>
          </a:bodyPr>
          <a:lstStyle/>
          <a:p>
            <a:r>
              <a:rPr lang="zh-TW" altLang="en-US" sz="2600" b="1" dirty="0">
                <a:solidFill>
                  <a:srgbClr val="FF0000"/>
                </a:solidFill>
              </a:rPr>
              <a:t>非國科會委辦案件</a:t>
            </a:r>
            <a:r>
              <a:rPr lang="en-US" altLang="zh-TW" sz="2600" b="1" dirty="0">
                <a:solidFill>
                  <a:srgbClr val="FF0000"/>
                </a:solidFill>
              </a:rPr>
              <a:t>(002)</a:t>
            </a:r>
            <a:r>
              <a:rPr lang="zh-TW" altLang="en-US" sz="2600" b="1" dirty="0">
                <a:solidFill>
                  <a:srgbClr val="FF0000"/>
                </a:solidFill>
              </a:rPr>
              <a:t>及研發處</a:t>
            </a:r>
            <a:r>
              <a:rPr lang="en-US" altLang="zh-TW" sz="2600" b="1" dirty="0">
                <a:solidFill>
                  <a:srgbClr val="FF0000"/>
                </a:solidFill>
              </a:rPr>
              <a:t>-</a:t>
            </a:r>
            <a:r>
              <a:rPr lang="zh-TW" altLang="en-US" sz="2600" b="1" dirty="0">
                <a:solidFill>
                  <a:srgbClr val="FF0000"/>
                </a:solidFill>
              </a:rPr>
              <a:t>教育部一般補助案</a:t>
            </a:r>
            <a:r>
              <a:rPr lang="en-US" altLang="zh-TW" sz="2600" b="1" dirty="0">
                <a:solidFill>
                  <a:srgbClr val="FF0000"/>
                </a:solidFill>
              </a:rPr>
              <a:t>(005)</a:t>
            </a:r>
          </a:p>
          <a:p>
            <a:pPr lvl="1">
              <a:lnSpc>
                <a:spcPct val="110000"/>
              </a:lnSpc>
              <a:spcBef>
                <a:spcPts val="600"/>
              </a:spcBef>
            </a:pPr>
            <a:r>
              <a:rPr lang="zh-TW" altLang="en-US" sz="2400" b="1" u="sng" dirty="0"/>
              <a:t>其他表單</a:t>
            </a:r>
            <a:r>
              <a:rPr lang="en-US" altLang="zh-TW" sz="2400" b="1" u="sng" dirty="0"/>
              <a:t> </a:t>
            </a:r>
          </a:p>
          <a:p>
            <a:pPr lvl="2">
              <a:lnSpc>
                <a:spcPct val="110000"/>
              </a:lnSpc>
              <a:spcBef>
                <a:spcPts val="600"/>
              </a:spcBef>
            </a:pPr>
            <a:r>
              <a:rPr lang="zh-TW" altLang="en-US" sz="2400" dirty="0"/>
              <a:t>表單下載：</a:t>
            </a:r>
            <a:r>
              <a:rPr lang="zh-TW" altLang="en-US" sz="2400" dirty="0">
                <a:hlinkClick r:id="rId2"/>
              </a:rPr>
              <a:t>研發處</a:t>
            </a:r>
            <a:r>
              <a:rPr lang="en-US" altLang="zh-TW" sz="2400" dirty="0">
                <a:sym typeface="Wingdings 3" panose="05040102010807070707" pitchFamily="18" charset="2"/>
                <a:hlinkClick r:id="rId2"/>
              </a:rPr>
              <a:t></a:t>
            </a:r>
            <a:r>
              <a:rPr lang="zh-TW" altLang="en-US" sz="2400" dirty="0">
                <a:sym typeface="Wingdings 3" panose="05040102010807070707" pitchFamily="18" charset="2"/>
                <a:hlinkClick r:id="rId2"/>
              </a:rPr>
              <a:t>表格下載申請及核銷</a:t>
            </a:r>
            <a:endParaRPr lang="en-US" altLang="zh-TW" sz="2400" dirty="0">
              <a:sym typeface="Wingdings 3" panose="05040102010807070707" pitchFamily="18" charset="2"/>
            </a:endParaRPr>
          </a:p>
          <a:p>
            <a:pPr lvl="3">
              <a:lnSpc>
                <a:spcPct val="110000"/>
              </a:lnSpc>
              <a:spcBef>
                <a:spcPts val="600"/>
              </a:spcBef>
            </a:pPr>
            <a:r>
              <a:rPr lang="zh-TW" altLang="en-US" sz="2400" dirty="0">
                <a:sym typeface="Wingdings 3" panose="05040102010807070707" pitchFamily="18" charset="2"/>
              </a:rPr>
              <a:t>經費變更：</a:t>
            </a:r>
            <a:endParaRPr lang="en-US" altLang="zh-TW" sz="2400" dirty="0">
              <a:sym typeface="Wingdings 3" panose="05040102010807070707" pitchFamily="18" charset="2"/>
            </a:endParaRPr>
          </a:p>
          <a:p>
            <a:pPr marL="1005840" lvl="3" indent="0">
              <a:lnSpc>
                <a:spcPct val="110000"/>
              </a:lnSpc>
              <a:spcBef>
                <a:spcPts val="600"/>
              </a:spcBef>
              <a:buNone/>
            </a:pPr>
            <a:r>
              <a:rPr lang="en-US" altLang="zh-TW" sz="2400" dirty="0">
                <a:sym typeface="Wingdings 3" panose="05040102010807070707" pitchFamily="18" charset="2"/>
              </a:rPr>
              <a:t>      </a:t>
            </a:r>
            <a:r>
              <a:rPr lang="zh-TW" altLang="en-US" sz="2400" dirty="0">
                <a:sym typeface="Wingdings 3" panose="05040102010807070707" pitchFamily="18" charset="2"/>
              </a:rPr>
              <a:t>非國科會委辦案件</a:t>
            </a:r>
            <a:r>
              <a:rPr lang="en-US" altLang="zh-TW" sz="2400" dirty="0">
                <a:sym typeface="Wingdings 3" panose="05040102010807070707" pitchFamily="18" charset="2"/>
              </a:rPr>
              <a:t>(002)</a:t>
            </a:r>
            <a:r>
              <a:rPr lang="zh-TW" altLang="en-US" sz="2400" dirty="0">
                <a:sym typeface="Wingdings 3" panose="05040102010807070707" pitchFamily="18" charset="2"/>
              </a:rPr>
              <a:t>：「</a:t>
            </a:r>
            <a:r>
              <a:rPr lang="zh-TW" altLang="en-US" sz="2400" dirty="0"/>
              <a:t>一般研究計畫執行計畫預算分配表</a:t>
            </a:r>
            <a:r>
              <a:rPr lang="zh-TW" altLang="en-US" sz="2400" dirty="0">
                <a:sym typeface="Wingdings 3" panose="05040102010807070707" pitchFamily="18" charset="2"/>
              </a:rPr>
              <a:t>」及</a:t>
            </a:r>
            <a:endParaRPr lang="en-US" altLang="zh-TW" sz="2400" dirty="0">
              <a:sym typeface="Wingdings 3" panose="05040102010807070707" pitchFamily="18" charset="2"/>
            </a:endParaRPr>
          </a:p>
          <a:p>
            <a:pPr marL="1005840" lvl="3" indent="0">
              <a:lnSpc>
                <a:spcPct val="110000"/>
              </a:lnSpc>
              <a:spcBef>
                <a:spcPts val="600"/>
              </a:spcBef>
              <a:buNone/>
            </a:pPr>
            <a:r>
              <a:rPr lang="zh-TW" altLang="en-US" sz="2400" dirty="0">
                <a:sym typeface="Wingdings 3" panose="05040102010807070707" pitchFamily="18" charset="2"/>
              </a:rPr>
              <a:t>                                                    「教師受任研究計畫執行同意書」</a:t>
            </a:r>
            <a:r>
              <a:rPr lang="en-US" altLang="zh-TW" sz="2400" dirty="0">
                <a:sym typeface="Wingdings 3" panose="05040102010807070707" pitchFamily="18" charset="2"/>
              </a:rPr>
              <a:t>(APP03 )</a:t>
            </a:r>
          </a:p>
          <a:p>
            <a:pPr marL="1005840" lvl="3" indent="0">
              <a:lnSpc>
                <a:spcPct val="110000"/>
              </a:lnSpc>
              <a:spcBef>
                <a:spcPts val="600"/>
              </a:spcBef>
              <a:buNone/>
            </a:pPr>
            <a:r>
              <a:rPr lang="zh-TW" altLang="en-US" sz="2400" dirty="0">
                <a:sym typeface="Wingdings 3" panose="05040102010807070707" pitchFamily="18" charset="2"/>
              </a:rPr>
              <a:t>      研發處</a:t>
            </a:r>
            <a:r>
              <a:rPr lang="en-US" altLang="zh-TW" sz="2400" dirty="0">
                <a:sym typeface="Wingdings 3" panose="05040102010807070707" pitchFamily="18" charset="2"/>
              </a:rPr>
              <a:t>-</a:t>
            </a:r>
            <a:r>
              <a:rPr lang="zh-TW" altLang="en-US" sz="2400" dirty="0">
                <a:sym typeface="Wingdings 3" panose="05040102010807070707" pitchFamily="18" charset="2"/>
              </a:rPr>
              <a:t>教育部一般補助案</a:t>
            </a:r>
            <a:r>
              <a:rPr lang="en-US" altLang="zh-TW" sz="2400" dirty="0">
                <a:sym typeface="Wingdings 3" panose="05040102010807070707" pitchFamily="18" charset="2"/>
              </a:rPr>
              <a:t>(005)</a:t>
            </a:r>
            <a:r>
              <a:rPr lang="zh-TW" altLang="en-US" sz="2400" dirty="0">
                <a:sym typeface="Wingdings 3" panose="05040102010807070707" pitchFamily="18" charset="2"/>
              </a:rPr>
              <a:t>：</a:t>
            </a:r>
            <a:r>
              <a:rPr lang="zh-TW" altLang="en-US" sz="2400" dirty="0"/>
              <a:t>一般案</a:t>
            </a:r>
            <a:r>
              <a:rPr lang="en-US" altLang="zh-TW" sz="2400" dirty="0"/>
              <a:t>(</a:t>
            </a:r>
            <a:r>
              <a:rPr lang="zh-TW" altLang="en-US" sz="2400" dirty="0"/>
              <a:t>教育部</a:t>
            </a:r>
            <a:r>
              <a:rPr lang="en-US" altLang="zh-TW" sz="2400" dirty="0"/>
              <a:t>)</a:t>
            </a:r>
            <a:r>
              <a:rPr lang="zh-TW" altLang="en-US" sz="2400" dirty="0"/>
              <a:t>計畫案經費變更表 </a:t>
            </a:r>
            <a:endParaRPr lang="en-US" altLang="zh-TW" sz="2400" dirty="0"/>
          </a:p>
          <a:p>
            <a:pPr marL="1005840" lvl="3" indent="0">
              <a:lnSpc>
                <a:spcPct val="110000"/>
              </a:lnSpc>
              <a:spcBef>
                <a:spcPts val="600"/>
              </a:spcBef>
              <a:buNone/>
            </a:pPr>
            <a:r>
              <a:rPr lang="zh-TW" altLang="en-US" sz="2400" dirty="0">
                <a:sym typeface="Wingdings 3" panose="05040102010807070707" pitchFamily="18" charset="2"/>
              </a:rPr>
              <a:t>                                                                 </a:t>
            </a:r>
            <a:r>
              <a:rPr lang="en-US" altLang="zh-TW" sz="2400" dirty="0">
                <a:sym typeface="Wingdings 3" panose="05040102010807070707" pitchFamily="18" charset="2"/>
              </a:rPr>
              <a:t>(APP04-1)</a:t>
            </a:r>
          </a:p>
          <a:p>
            <a:pPr lvl="2">
              <a:lnSpc>
                <a:spcPct val="110000"/>
              </a:lnSpc>
              <a:spcBef>
                <a:spcPts val="600"/>
              </a:spcBef>
            </a:pPr>
            <a:r>
              <a:rPr lang="zh-TW" altLang="en-US" sz="2400" dirty="0">
                <a:sym typeface="Wingdings 3" panose="05040102010807070707" pitchFamily="18" charset="2"/>
              </a:rPr>
              <a:t>經費結案：專題研究計畫會計報告 </a:t>
            </a:r>
            <a:r>
              <a:rPr lang="en-US" altLang="zh-TW" sz="2400" dirty="0">
                <a:sym typeface="Wingdings 3" panose="05040102010807070707" pitchFamily="18" charset="2"/>
              </a:rPr>
              <a:t>(APP17)</a:t>
            </a:r>
          </a:p>
          <a:p>
            <a:pPr lvl="3">
              <a:lnSpc>
                <a:spcPct val="110000"/>
              </a:lnSpc>
              <a:spcBef>
                <a:spcPts val="600"/>
              </a:spcBef>
            </a:pPr>
            <a:r>
              <a:rPr lang="zh-TW" altLang="en-US" sz="2400" dirty="0">
                <a:sym typeface="Wingdings 3" panose="05040102010807070707" pitchFamily="18" charset="2"/>
              </a:rPr>
              <a:t>文件用印：計畫案相關文件用印申請書 </a:t>
            </a:r>
            <a:r>
              <a:rPr lang="en-US" altLang="zh-TW" sz="2400" dirty="0">
                <a:sym typeface="Wingdings 3" panose="05040102010807070707" pitchFamily="18" charset="2"/>
              </a:rPr>
              <a:t>(APP01)</a:t>
            </a:r>
            <a:endParaRPr lang="en-US" altLang="zh-TW" sz="2600" b="1" dirty="0">
              <a:solidFill>
                <a:srgbClr val="FF0000"/>
              </a:solidFill>
            </a:endParaRPr>
          </a:p>
          <a:p>
            <a:r>
              <a:rPr lang="zh-TW" altLang="en-US" sz="2600" b="1" dirty="0">
                <a:solidFill>
                  <a:srgbClr val="FF0000"/>
                </a:solidFill>
              </a:rPr>
              <a:t>教務處</a:t>
            </a:r>
            <a:r>
              <a:rPr lang="en-US" altLang="zh-TW" sz="2600" b="1" dirty="0">
                <a:solidFill>
                  <a:srgbClr val="FF0000"/>
                </a:solidFill>
              </a:rPr>
              <a:t>-</a:t>
            </a:r>
            <a:r>
              <a:rPr lang="zh-TW" altLang="en-US" sz="2600" b="1" dirty="0">
                <a:solidFill>
                  <a:srgbClr val="FF0000"/>
                </a:solidFill>
              </a:rPr>
              <a:t>教學實踐計畫</a:t>
            </a:r>
            <a:r>
              <a:rPr lang="en-US" altLang="zh-TW" sz="2600" b="1" dirty="0">
                <a:solidFill>
                  <a:srgbClr val="FF0000"/>
                </a:solidFill>
              </a:rPr>
              <a:t>(0051)</a:t>
            </a:r>
            <a:r>
              <a:rPr lang="zh-TW" altLang="en-US" sz="2600" b="1" dirty="0">
                <a:solidFill>
                  <a:srgbClr val="FF0000"/>
                </a:solidFill>
              </a:rPr>
              <a:t> </a:t>
            </a:r>
            <a:endParaRPr lang="en-US" altLang="zh-TW" sz="2800" b="1" u="sng" dirty="0"/>
          </a:p>
          <a:p>
            <a:pPr lvl="1">
              <a:buSzPct val="40000"/>
              <a:buFont typeface="Wingdings" panose="05000000000000000000" pitchFamily="2" charset="2"/>
              <a:buChar char="l"/>
            </a:pPr>
            <a:r>
              <a:rPr lang="zh-TW" altLang="en-US" sz="2200" b="1" u="sng" dirty="0">
                <a:sym typeface="Wingdings 3" panose="05040102010807070707" pitchFamily="18" charset="2"/>
                <a:hlinkClick r:id="rId3"/>
              </a:rPr>
              <a:t>相關表單 </a:t>
            </a:r>
            <a:r>
              <a:rPr lang="zh-TW" altLang="en-US" sz="2600" b="1" dirty="0">
                <a:solidFill>
                  <a:srgbClr val="FF0000"/>
                </a:solidFill>
                <a:hlinkClick r:id="rId3"/>
              </a:rPr>
              <a:t>  </a:t>
            </a:r>
            <a:endParaRPr lang="en-US" altLang="zh-TW" sz="2600" b="1" dirty="0">
              <a:solidFill>
                <a:srgbClr val="FF0000"/>
              </a:solidFill>
            </a:endParaRPr>
          </a:p>
          <a:p>
            <a:pPr marL="627063" lvl="1" indent="0">
              <a:buSzPct val="40000"/>
              <a:buNone/>
            </a:pPr>
            <a:r>
              <a:rPr lang="en-US" altLang="zh-TW" sz="2200" b="1" dirty="0">
                <a:solidFill>
                  <a:srgbClr val="FF0000"/>
                </a:solidFill>
                <a:highlight>
                  <a:srgbClr val="C0C0C0"/>
                </a:highlight>
              </a:rPr>
              <a:t>(</a:t>
            </a:r>
            <a:r>
              <a:rPr lang="zh-TW" altLang="en-US" sz="2200" b="1" dirty="0">
                <a:solidFill>
                  <a:srgbClr val="FF0000"/>
                </a:solidFill>
                <a:highlight>
                  <a:srgbClr val="C0C0C0"/>
                </a:highlight>
              </a:rPr>
              <a:t>僅供計畫主持人下載，如有其他需求請詢問</a:t>
            </a:r>
            <a:r>
              <a:rPr lang="en-US" altLang="zh-TW" sz="2200" b="1" dirty="0">
                <a:solidFill>
                  <a:srgbClr val="FF0000"/>
                </a:solidFill>
                <a:highlight>
                  <a:srgbClr val="C0C0C0"/>
                </a:highlight>
              </a:rPr>
              <a:t>--</a:t>
            </a:r>
            <a:r>
              <a:rPr lang="zh-TW" altLang="en-US" sz="2200" b="1" dirty="0">
                <a:solidFill>
                  <a:srgbClr val="FF0000"/>
                </a:solidFill>
                <a:highlight>
                  <a:srgbClr val="C0C0C0"/>
                </a:highlight>
              </a:rPr>
              <a:t>教師教學發展中心 吳慧瑩</a:t>
            </a:r>
            <a:r>
              <a:rPr lang="en-US" altLang="zh-TW" sz="2200" b="1" dirty="0">
                <a:solidFill>
                  <a:srgbClr val="FF0000"/>
                </a:solidFill>
                <a:highlight>
                  <a:srgbClr val="C0C0C0"/>
                </a:highlight>
              </a:rPr>
              <a:t>#2121)</a:t>
            </a:r>
          </a:p>
          <a:p>
            <a:pPr marL="1005840" lvl="3" indent="0">
              <a:lnSpc>
                <a:spcPct val="110000"/>
              </a:lnSpc>
              <a:spcBef>
                <a:spcPts val="2400"/>
              </a:spcBef>
              <a:buNone/>
            </a:pPr>
            <a:r>
              <a:rPr lang="zh-TW" altLang="en-US" sz="2600" b="1" u="sng" dirty="0">
                <a:solidFill>
                  <a:srgbClr val="0000FF"/>
                </a:solidFill>
                <a:sym typeface="Wingdings 3" panose="05040102010807070707" pitchFamily="18" charset="2"/>
              </a:rPr>
              <a:t>如委託單位有制式表單，請使用委託單位所規定之表單。</a:t>
            </a:r>
            <a:r>
              <a:rPr lang="en-US" altLang="zh-TW" sz="2600" b="1" dirty="0"/>
              <a:t>	</a:t>
            </a:r>
          </a:p>
          <a:p>
            <a:pPr marL="685800" lvl="2" indent="0">
              <a:spcBef>
                <a:spcPts val="1800"/>
              </a:spcBef>
              <a:buNone/>
            </a:pPr>
            <a:r>
              <a:rPr lang="en-US" altLang="zh-TW" dirty="0"/>
              <a:t>	</a:t>
            </a:r>
          </a:p>
          <a:p>
            <a:pPr lvl="3"/>
            <a:endParaRPr lang="en-US" alt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57</a:t>
            </a:fld>
            <a:endParaRPr lang="zh-TW" altLang="en-US"/>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8887" y="5765292"/>
            <a:ext cx="521042" cy="521042"/>
          </a:xfrm>
          <a:prstGeom prst="rect">
            <a:avLst/>
          </a:prstGeom>
        </p:spPr>
      </p:pic>
    </p:spTree>
    <p:extLst>
      <p:ext uri="{BB962C8B-B14F-4D97-AF65-F5344CB8AC3E}">
        <p14:creationId xmlns:p14="http://schemas.microsoft.com/office/powerpoint/2010/main" val="359452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42809" y="364539"/>
            <a:ext cx="9509760" cy="558298"/>
          </a:xfrm>
        </p:spPr>
        <p:txBody>
          <a:bodyPr/>
          <a:lstStyle/>
          <a:p>
            <a:r>
              <a:rPr lang="zh-TW" altLang="en-US" dirty="0"/>
              <a:t>常用表單</a:t>
            </a:r>
            <a:r>
              <a:rPr lang="en-US" altLang="zh-TW" dirty="0"/>
              <a:t>(4/5)</a:t>
            </a:r>
            <a:endParaRPr lang="zh-TW" dirty="0"/>
          </a:p>
        </p:txBody>
      </p:sp>
      <p:sp>
        <p:nvSpPr>
          <p:cNvPr id="14" name="內容版面配置區 13"/>
          <p:cNvSpPr>
            <a:spLocks noGrp="1"/>
          </p:cNvSpPr>
          <p:nvPr>
            <p:ph idx="1"/>
          </p:nvPr>
        </p:nvSpPr>
        <p:spPr>
          <a:xfrm>
            <a:off x="1341120" y="922837"/>
            <a:ext cx="9509760" cy="5571269"/>
          </a:xfrm>
        </p:spPr>
        <p:txBody>
          <a:bodyPr>
            <a:normAutofit/>
          </a:bodyPr>
          <a:lstStyle/>
          <a:p>
            <a:r>
              <a:rPr lang="zh-TW" altLang="en-US" sz="2600" b="1" dirty="0">
                <a:solidFill>
                  <a:srgbClr val="FF0000"/>
                </a:solidFill>
              </a:rPr>
              <a:t>通用表單</a:t>
            </a:r>
            <a:endParaRPr lang="en-US" altLang="zh-TW" sz="2600" b="1" dirty="0">
              <a:solidFill>
                <a:srgbClr val="FF0000"/>
              </a:solidFill>
            </a:endParaRPr>
          </a:p>
          <a:p>
            <a:pPr lvl="1"/>
            <a:r>
              <a:rPr lang="zh-TW" altLang="en-US" sz="2400" b="1" u="sng" dirty="0"/>
              <a:t>粘存單</a:t>
            </a:r>
            <a:r>
              <a:rPr lang="zh-TW" altLang="en-US" sz="2400" b="1" dirty="0"/>
              <a:t>：</a:t>
            </a:r>
            <a:r>
              <a:rPr lang="zh-TW" altLang="en-US" sz="2400" dirty="0"/>
              <a:t>請於財務資訊系統</a:t>
            </a:r>
            <a:r>
              <a:rPr lang="en-US" altLang="zh-TW" sz="2400" dirty="0"/>
              <a:t>-</a:t>
            </a:r>
            <a:r>
              <a:rPr lang="zh-TW" altLang="en-US" sz="2400" dirty="0"/>
              <a:t>預算處理作業  製單</a:t>
            </a:r>
            <a:endParaRPr lang="en-US" altLang="zh-TW" sz="2400" dirty="0"/>
          </a:p>
          <a:p>
            <a:pPr lvl="1"/>
            <a:r>
              <a:rPr lang="zh-TW" altLang="en-US" sz="2400" b="1" u="sng" dirty="0">
                <a:sym typeface="Wingdings 3" panose="05040102010807070707" pitchFamily="18" charset="2"/>
              </a:rPr>
              <a:t>物品或財產請購及核銷：</a:t>
            </a:r>
            <a:endParaRPr lang="en-US" altLang="zh-TW" sz="2400" b="1" u="sng" dirty="0">
              <a:sym typeface="Wingdings 3" panose="05040102010807070707" pitchFamily="18" charset="2"/>
            </a:endParaRPr>
          </a:p>
          <a:p>
            <a:pPr lvl="2">
              <a:spcBef>
                <a:spcPts val="600"/>
              </a:spcBef>
            </a:pPr>
            <a:r>
              <a:rPr lang="zh-TW" altLang="en-US" sz="2400" dirty="0">
                <a:sym typeface="Wingdings 3" panose="05040102010807070707" pitchFamily="18" charset="2"/>
              </a:rPr>
              <a:t>請購作業</a:t>
            </a:r>
            <a:r>
              <a:rPr lang="zh-TW" altLang="en-US" sz="2400" dirty="0"/>
              <a:t>請於財務資訊系統</a:t>
            </a:r>
            <a:r>
              <a:rPr lang="en-US" altLang="zh-TW" sz="2400" dirty="0"/>
              <a:t>-</a:t>
            </a:r>
            <a:r>
              <a:rPr lang="zh-TW" altLang="en-US" sz="2400" dirty="0"/>
              <a:t>請購作業 製單</a:t>
            </a:r>
            <a:endParaRPr lang="en-US" altLang="zh-TW" sz="2400" dirty="0"/>
          </a:p>
          <a:p>
            <a:pPr lvl="2">
              <a:spcBef>
                <a:spcPts val="600"/>
              </a:spcBef>
            </a:pPr>
            <a:r>
              <a:rPr lang="zh-TW" altLang="en-US" sz="2400" dirty="0">
                <a:sym typeface="Wingdings 3" panose="05040102010807070707" pitchFamily="18" charset="2"/>
              </a:rPr>
              <a:t>總務處表單下載資產組</a:t>
            </a:r>
            <a:endParaRPr lang="en-US" altLang="zh-TW" sz="2400" dirty="0">
              <a:sym typeface="Wingdings 3" panose="05040102010807070707" pitchFamily="18" charset="2"/>
            </a:endParaRPr>
          </a:p>
          <a:p>
            <a:pPr lvl="3">
              <a:spcBef>
                <a:spcPts val="900"/>
              </a:spcBef>
            </a:pPr>
            <a:r>
              <a:rPr lang="zh-TW" altLang="en-US" sz="2400" dirty="0">
                <a:sym typeface="Wingdings 3" panose="05040102010807070707" pitchFamily="18" charset="2"/>
              </a:rPr>
              <a:t>物品保管單</a:t>
            </a:r>
            <a:endParaRPr lang="en-US" altLang="zh-TW" sz="2400" dirty="0">
              <a:sym typeface="Wingdings 3" panose="05040102010807070707" pitchFamily="18" charset="2"/>
            </a:endParaRPr>
          </a:p>
          <a:p>
            <a:pPr lvl="3">
              <a:spcBef>
                <a:spcPts val="900"/>
              </a:spcBef>
            </a:pPr>
            <a:r>
              <a:rPr lang="zh-TW" altLang="en-US" sz="2400" dirty="0">
                <a:sym typeface="Wingdings 3" panose="05040102010807070707" pitchFamily="18" charset="2"/>
              </a:rPr>
              <a:t>財產保管單</a:t>
            </a:r>
            <a:endParaRPr lang="en-US" altLang="zh-TW" sz="2400" dirty="0">
              <a:sym typeface="Wingdings 3" panose="05040102010807070707" pitchFamily="18" charset="2"/>
            </a:endParaRPr>
          </a:p>
          <a:p>
            <a:pPr lvl="1"/>
            <a:r>
              <a:rPr lang="zh-TW" altLang="en-US" sz="2400" b="1" u="sng" dirty="0">
                <a:sym typeface="Wingdings 3" panose="05040102010807070707" pitchFamily="18" charset="2"/>
              </a:rPr>
              <a:t>人事相關</a:t>
            </a:r>
            <a:r>
              <a:rPr lang="en-US" altLang="zh-TW" sz="2400" b="1" u="sng" dirty="0">
                <a:solidFill>
                  <a:srgbClr val="FF0000"/>
                </a:solidFill>
                <a:sym typeface="Wingdings 3" panose="05040102010807070707" pitchFamily="18" charset="2"/>
              </a:rPr>
              <a:t>(</a:t>
            </a:r>
            <a:r>
              <a:rPr lang="zh-TW" altLang="en-US" sz="2400" b="1" u="sng" dirty="0">
                <a:solidFill>
                  <a:srgbClr val="FF0000"/>
                </a:solidFill>
              </a:rPr>
              <a:t>財務資訊系統</a:t>
            </a:r>
            <a:r>
              <a:rPr lang="en-US" altLang="zh-TW" sz="2400" b="1" u="sng" dirty="0">
                <a:solidFill>
                  <a:srgbClr val="FF0000"/>
                </a:solidFill>
              </a:rPr>
              <a:t>-P24A</a:t>
            </a:r>
            <a:r>
              <a:rPr lang="zh-TW" altLang="en-US" sz="2400" b="1" u="sng" dirty="0">
                <a:solidFill>
                  <a:srgbClr val="FF0000"/>
                </a:solidFill>
              </a:rPr>
              <a:t>起單</a:t>
            </a:r>
            <a:r>
              <a:rPr lang="en-US" altLang="zh-TW" sz="2400" b="1" u="sng" dirty="0">
                <a:solidFill>
                  <a:srgbClr val="FF0000"/>
                </a:solidFill>
                <a:sym typeface="Wingdings 3" panose="05040102010807070707" pitchFamily="18" charset="2"/>
              </a:rPr>
              <a:t>)</a:t>
            </a:r>
          </a:p>
          <a:p>
            <a:pPr lvl="2"/>
            <a:r>
              <a:rPr lang="zh-TW" altLang="en-US" sz="2400" dirty="0">
                <a:sym typeface="Wingdings 3" panose="05040102010807070707" pitchFamily="18" charset="2"/>
              </a:rPr>
              <a:t>財務處下載專區各式表單內部憑證</a:t>
            </a:r>
            <a:endParaRPr lang="en-US" altLang="zh-TW" sz="2400" dirty="0">
              <a:sym typeface="Wingdings 3" panose="05040102010807070707" pitchFamily="18" charset="2"/>
            </a:endParaRPr>
          </a:p>
          <a:p>
            <a:pPr lvl="3">
              <a:spcBef>
                <a:spcPts val="900"/>
              </a:spcBef>
            </a:pPr>
            <a:r>
              <a:rPr lang="zh-TW" altLang="en-US" sz="2400" dirty="0">
                <a:sym typeface="Wingdings 3" panose="05040102010807070707" pitchFamily="18" charset="2"/>
              </a:rPr>
              <a:t>領款收據</a:t>
            </a:r>
            <a:r>
              <a:rPr lang="en-US" altLang="zh-TW" sz="2400" dirty="0">
                <a:sym typeface="Wingdings 3" panose="05040102010807070707" pitchFamily="18" charset="2"/>
              </a:rPr>
              <a:t>(</a:t>
            </a:r>
            <a:r>
              <a:rPr lang="zh-TW" altLang="en-US" sz="2400" dirty="0">
                <a:sym typeface="Wingdings 3" panose="05040102010807070707" pitchFamily="18" charset="2"/>
              </a:rPr>
              <a:t>中文版</a:t>
            </a:r>
            <a:r>
              <a:rPr lang="en-US" altLang="zh-TW" sz="2400" dirty="0">
                <a:sym typeface="Wingdings 3" panose="05040102010807070707" pitchFamily="18" charset="2"/>
              </a:rPr>
              <a:t>)</a:t>
            </a:r>
          </a:p>
          <a:p>
            <a:pPr lvl="3">
              <a:spcBef>
                <a:spcPts val="900"/>
              </a:spcBef>
            </a:pPr>
            <a:r>
              <a:rPr lang="zh-TW" altLang="en-US" sz="2400" dirty="0">
                <a:sym typeface="Wingdings 3" panose="05040102010807070707" pitchFamily="18" charset="2"/>
              </a:rPr>
              <a:t>領款收據</a:t>
            </a:r>
            <a:r>
              <a:rPr lang="en-US" altLang="zh-TW" sz="2400" dirty="0">
                <a:sym typeface="Wingdings 3" panose="05040102010807070707" pitchFamily="18" charset="2"/>
              </a:rPr>
              <a:t>(</a:t>
            </a:r>
            <a:r>
              <a:rPr lang="zh-TW" altLang="en-US" sz="2400" dirty="0">
                <a:sym typeface="Wingdings 3" panose="05040102010807070707" pitchFamily="18" charset="2"/>
              </a:rPr>
              <a:t>英文版</a:t>
            </a:r>
            <a:r>
              <a:rPr lang="en-US" altLang="zh-TW" sz="2400" dirty="0">
                <a:sym typeface="Wingdings 3" panose="05040102010807070707" pitchFamily="18" charset="2"/>
              </a:rPr>
              <a:t>)</a:t>
            </a:r>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58</a:t>
            </a:fld>
            <a:endParaRPr lang="zh-TW" altLang="en-US"/>
          </a:p>
        </p:txBody>
      </p:sp>
      <p:pic>
        <p:nvPicPr>
          <p:cNvPr id="59" name="圖片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44373">
            <a:off x="8987947" y="1938291"/>
            <a:ext cx="2529243" cy="2517527"/>
          </a:xfrm>
          <a:prstGeom prst="rect">
            <a:avLst/>
          </a:prstGeom>
        </p:spPr>
      </p:pic>
    </p:spTree>
    <p:extLst>
      <p:ext uri="{BB962C8B-B14F-4D97-AF65-F5344CB8AC3E}">
        <p14:creationId xmlns:p14="http://schemas.microsoft.com/office/powerpoint/2010/main" val="134690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a:xfrm>
            <a:off x="764931" y="395654"/>
            <a:ext cx="10085949" cy="593447"/>
          </a:xfrm>
        </p:spPr>
        <p:txBody>
          <a:bodyPr/>
          <a:lstStyle/>
          <a:p>
            <a:r>
              <a:rPr lang="zh-TW" altLang="en-US" dirty="0"/>
              <a:t>常用表單</a:t>
            </a:r>
            <a:r>
              <a:rPr lang="en-US" altLang="zh-TW" dirty="0"/>
              <a:t>(5/5)</a:t>
            </a:r>
            <a:endParaRPr lang="zh-TW" dirty="0"/>
          </a:p>
        </p:txBody>
      </p:sp>
      <p:sp>
        <p:nvSpPr>
          <p:cNvPr id="14" name="內容版面配置區 13"/>
          <p:cNvSpPr>
            <a:spLocks noGrp="1"/>
          </p:cNvSpPr>
          <p:nvPr>
            <p:ph idx="1"/>
          </p:nvPr>
        </p:nvSpPr>
        <p:spPr>
          <a:xfrm>
            <a:off x="1100307" y="989101"/>
            <a:ext cx="10326272" cy="5195884"/>
          </a:xfrm>
        </p:spPr>
        <p:txBody>
          <a:bodyPr>
            <a:normAutofit/>
          </a:bodyPr>
          <a:lstStyle/>
          <a:p>
            <a:r>
              <a:rPr lang="zh-TW" altLang="en-US" sz="2600" b="1" dirty="0">
                <a:solidFill>
                  <a:srgbClr val="FF0000"/>
                </a:solidFill>
              </a:rPr>
              <a:t>通用表單</a:t>
            </a:r>
            <a:endParaRPr lang="en-US" altLang="zh-TW" sz="2600" b="1" dirty="0">
              <a:solidFill>
                <a:srgbClr val="FF0000"/>
              </a:solidFill>
            </a:endParaRPr>
          </a:p>
          <a:p>
            <a:pPr lvl="1"/>
            <a:r>
              <a:rPr lang="zh-TW" altLang="en-US" sz="2400" dirty="0">
                <a:sym typeface="Wingdings 3" panose="05040102010807070707" pitchFamily="18" charset="2"/>
              </a:rPr>
              <a:t>匯款單</a:t>
            </a:r>
            <a:r>
              <a:rPr lang="en-US" altLang="zh-TW" sz="2400" dirty="0">
                <a:sym typeface="Wingdings 3" panose="05040102010807070707" pitchFamily="18" charset="2"/>
              </a:rPr>
              <a:t>-</a:t>
            </a:r>
            <a:r>
              <a:rPr lang="zh-TW" altLang="en-US" sz="2400" dirty="0">
                <a:sym typeface="Wingdings 3" panose="05040102010807070707" pitchFamily="18" charset="2"/>
              </a:rPr>
              <a:t>請於</a:t>
            </a:r>
            <a:r>
              <a:rPr lang="zh-TW" altLang="en-US" sz="2400" u="sng" dirty="0">
                <a:sym typeface="Wingdings 3" panose="05040102010807070707" pitchFamily="18" charset="2"/>
                <a:hlinkClick r:id="rId2"/>
              </a:rPr>
              <a:t>淡江智慧收付平台</a:t>
            </a:r>
            <a:r>
              <a:rPr lang="zh-TW" altLang="en-US" sz="2400" dirty="0">
                <a:sym typeface="Wingdings 3" panose="05040102010807070707" pitchFamily="18" charset="2"/>
              </a:rPr>
              <a:t>系統登錄資料</a:t>
            </a:r>
            <a:endParaRPr lang="en-US" altLang="zh-TW" sz="2400" dirty="0">
              <a:sym typeface="Wingdings 3" panose="05040102010807070707" pitchFamily="18" charset="2"/>
            </a:endParaRPr>
          </a:p>
          <a:p>
            <a:pPr lvl="2"/>
            <a:r>
              <a:rPr lang="zh-TW" altLang="en-US" sz="2400" dirty="0">
                <a:sym typeface="Wingdings 3" panose="05040102010807070707" pitchFamily="18" charset="2"/>
              </a:rPr>
              <a:t>總務處</a:t>
            </a:r>
            <a:r>
              <a:rPr lang="en-US" altLang="zh-TW" sz="2400" dirty="0">
                <a:sym typeface="Wingdings 3" panose="05040102010807070707" pitchFamily="18" charset="2"/>
              </a:rPr>
              <a:t>(</a:t>
            </a:r>
            <a:r>
              <a:rPr lang="zh-TW" altLang="en-US" sz="2400" dirty="0">
                <a:sym typeface="Wingdings 3" panose="05040102010807070707" pitchFamily="18" charset="2"/>
              </a:rPr>
              <a:t>出納組</a:t>
            </a:r>
            <a:r>
              <a:rPr lang="en-US" altLang="zh-TW" sz="2400" dirty="0">
                <a:sym typeface="Wingdings 3" panose="05040102010807070707" pitchFamily="18" charset="2"/>
              </a:rPr>
              <a:t>)</a:t>
            </a:r>
            <a:r>
              <a:rPr lang="zh-TW" altLang="en-US" sz="2400" dirty="0">
                <a:sym typeface="Wingdings 3" panose="05040102010807070707" pitchFamily="18" charset="2"/>
              </a:rPr>
              <a:t>淡江智慧收付平台</a:t>
            </a:r>
            <a:endParaRPr lang="en-US" altLang="zh-TW" sz="2400" u="sng" dirty="0"/>
          </a:p>
          <a:p>
            <a:pPr lvl="1"/>
            <a:r>
              <a:rPr lang="zh-TW" altLang="en-US" sz="2400" u="sng" dirty="0"/>
              <a:t>其他表單</a:t>
            </a:r>
            <a:r>
              <a:rPr lang="zh-TW" altLang="en-US" sz="2400" dirty="0"/>
              <a:t>：</a:t>
            </a:r>
            <a:endParaRPr lang="en-US" altLang="zh-TW" sz="2400" dirty="0"/>
          </a:p>
          <a:p>
            <a:pPr lvl="2"/>
            <a:r>
              <a:rPr lang="zh-TW" altLang="en-US" sz="2400" dirty="0"/>
              <a:t>財務處</a:t>
            </a:r>
            <a:r>
              <a:rPr lang="zh-TW" altLang="en-US" sz="2400" dirty="0">
                <a:sym typeface="Wingdings 3" panose="05040102010807070707" pitchFamily="18" charset="2"/>
              </a:rPr>
              <a:t></a:t>
            </a:r>
            <a:r>
              <a:rPr lang="zh-TW" altLang="en-US" sz="2400" dirty="0">
                <a:hlinkClick r:id="rId3"/>
              </a:rPr>
              <a:t>表單下載</a:t>
            </a:r>
            <a:endParaRPr lang="en-US" altLang="zh-TW" sz="2400" dirty="0"/>
          </a:p>
          <a:p>
            <a:pPr lvl="3"/>
            <a:r>
              <a:rPr lang="zh-TW" altLang="en-US" sz="2400" dirty="0"/>
              <a:t>支出分攤表：</a:t>
            </a:r>
            <a:r>
              <a:rPr lang="zh-TW" altLang="en-US" sz="2400" dirty="0">
                <a:solidFill>
                  <a:srgbClr val="0000FF"/>
                </a:solidFill>
              </a:rPr>
              <a:t>如同一原始憑證需使用不同經費來源支付時使用</a:t>
            </a:r>
            <a:r>
              <a:rPr lang="zh-TW" altLang="en-US" sz="2400" dirty="0"/>
              <a:t>。</a:t>
            </a:r>
            <a:endParaRPr lang="en-US" altLang="zh-TW" sz="2400" dirty="0"/>
          </a:p>
          <a:p>
            <a:pPr lvl="3"/>
            <a:r>
              <a:rPr lang="zh-TW" altLang="en-US" sz="2400" dirty="0"/>
              <a:t>先核銷後請款通知單</a:t>
            </a:r>
            <a:endParaRPr lang="en-US" altLang="zh-TW" sz="2400" dirty="0"/>
          </a:p>
          <a:p>
            <a:pPr lvl="3"/>
            <a:r>
              <a:rPr lang="zh-TW" altLang="en-US" sz="2400" dirty="0"/>
              <a:t>傳票調閱申請表</a:t>
            </a:r>
            <a:endParaRPr lang="en-US" altLang="zh-TW" sz="2400" dirty="0"/>
          </a:p>
          <a:p>
            <a:pPr lvl="1"/>
            <a:r>
              <a:rPr lang="zh-TW" altLang="en-US" sz="2400" dirty="0"/>
              <a:t>收據申請</a:t>
            </a:r>
            <a:r>
              <a:rPr lang="en-US" altLang="zh-TW" sz="2400" dirty="0"/>
              <a:t>-</a:t>
            </a:r>
            <a:r>
              <a:rPr lang="zh-TW" altLang="en-US" sz="2400" dirty="0">
                <a:sym typeface="Wingdings 3" panose="05040102010807070707" pitchFamily="18" charset="2"/>
              </a:rPr>
              <a:t>請於</a:t>
            </a:r>
            <a:r>
              <a:rPr lang="zh-TW" altLang="en-US" sz="2400" dirty="0">
                <a:sym typeface="Wingdings 3" panose="05040102010807070707" pitchFamily="18" charset="2"/>
                <a:hlinkClick r:id="rId4"/>
              </a:rPr>
              <a:t>收據管理系統</a:t>
            </a:r>
            <a:r>
              <a:rPr lang="zh-TW" altLang="en-US" sz="2400" dirty="0">
                <a:sym typeface="Wingdings 3" panose="05040102010807070707" pitchFamily="18" charset="2"/>
              </a:rPr>
              <a:t>登錄資料</a:t>
            </a:r>
            <a:r>
              <a:rPr lang="en-US" altLang="zh-TW" sz="2400" dirty="0">
                <a:sym typeface="Wingdings 3" panose="05040102010807070707" pitchFamily="18" charset="2"/>
              </a:rPr>
              <a:t>(</a:t>
            </a:r>
            <a:r>
              <a:rPr lang="zh-TW" altLang="en-US" sz="2400" dirty="0">
                <a:sym typeface="Wingdings 3" panose="05040102010807070707" pitchFamily="18" charset="2"/>
              </a:rPr>
              <a:t>總務處出納組</a:t>
            </a:r>
            <a:r>
              <a:rPr lang="en-US" altLang="zh-TW" sz="2400" dirty="0">
                <a:sym typeface="Wingdings 3" panose="05040102010807070707" pitchFamily="18" charset="2"/>
              </a:rPr>
              <a:t>)</a:t>
            </a:r>
            <a:endParaRPr lang="en-US" altLang="zh-TW" sz="2400" dirty="0"/>
          </a:p>
          <a:p>
            <a:pPr marL="365760" lvl="1" indent="0">
              <a:buNone/>
            </a:pPr>
            <a:r>
              <a:rPr lang="en-US" altLang="zh-TW" b="1" dirty="0">
                <a:solidFill>
                  <a:srgbClr val="0000FF"/>
                </a:solidFill>
                <a:latin typeface="Times New Roman" pitchFamily="18" charset="0"/>
                <a:cs typeface="Times New Roman" pitchFamily="18" charset="0"/>
                <a:sym typeface="Wingdings" pitchFamily="2" charset="2"/>
              </a:rPr>
              <a:t>          </a:t>
            </a:r>
            <a:r>
              <a:rPr lang="zh-TW" altLang="en-US" sz="2400" b="1" u="sng" dirty="0">
                <a:solidFill>
                  <a:srgbClr val="0000FF"/>
                </a:solidFill>
                <a:latin typeface="Times New Roman" pitchFamily="18" charset="0"/>
                <a:cs typeface="Times New Roman" pitchFamily="18" charset="0"/>
                <a:sym typeface="Wingdings" pitchFamily="2" charset="2"/>
              </a:rPr>
              <a:t>各項表單如有更新，請使用最新版本表單。</a:t>
            </a:r>
            <a:endParaRPr lang="zh-TW" altLang="en-US" sz="2400" b="1" u="sng" dirty="0">
              <a:solidFill>
                <a:srgbClr val="0000FF"/>
              </a:solidFill>
            </a:endParaRPr>
          </a:p>
          <a:p>
            <a:endParaRPr lang="en-US" altLang="zh-TW" dirty="0"/>
          </a:p>
        </p:txBody>
      </p:sp>
      <p:sp>
        <p:nvSpPr>
          <p:cNvPr id="10" name="投影片編號版面配置區 9"/>
          <p:cNvSpPr>
            <a:spLocks noGrp="1"/>
          </p:cNvSpPr>
          <p:nvPr>
            <p:ph type="sldNum" sz="quarter" idx="12"/>
          </p:nvPr>
        </p:nvSpPr>
        <p:spPr/>
        <p:txBody>
          <a:bodyPr/>
          <a:lstStyle/>
          <a:p>
            <a:fld id="{CA8D9AD5-F248-4919-864A-CFD76CC027D6}" type="slidenum">
              <a:rPr lang="en-US" altLang="zh-TW" smtClean="0"/>
              <a:pPr/>
              <a:t>59</a:t>
            </a:fld>
            <a:endParaRPr lang="zh-TW" altLang="en-US"/>
          </a:p>
        </p:txBody>
      </p:sp>
      <p:pic>
        <p:nvPicPr>
          <p:cNvPr id="19" name="圖片 18"/>
          <p:cNvPicPr>
            <a:picLocks noChangeAspect="1"/>
          </p:cNvPicPr>
          <p:nvPr/>
        </p:nvPicPr>
        <p:blipFill>
          <a:blip r:embed="rId5" cstate="print"/>
          <a:stretch>
            <a:fillRect/>
          </a:stretch>
        </p:blipFill>
        <p:spPr>
          <a:xfrm>
            <a:off x="1538949" y="4931675"/>
            <a:ext cx="524301" cy="518205"/>
          </a:xfrm>
          <a:prstGeom prst="rect">
            <a:avLst/>
          </a:prstGeom>
        </p:spPr>
      </p:pic>
    </p:spTree>
    <p:extLst>
      <p:ext uri="{BB962C8B-B14F-4D97-AF65-F5344CB8AC3E}">
        <p14:creationId xmlns:p14="http://schemas.microsoft.com/office/powerpoint/2010/main" val="100455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31985" y="230591"/>
            <a:ext cx="7648135" cy="842352"/>
          </a:xfrm>
        </p:spPr>
        <p:txBody>
          <a:bodyPr/>
          <a:lstStyle/>
          <a:p>
            <a:r>
              <a:rPr lang="zh-TW" altLang="en-US" dirty="0"/>
              <a:t>重點提示 </a:t>
            </a:r>
            <a:r>
              <a:rPr lang="en-US" altLang="zh-TW" sz="2800" dirty="0">
                <a:latin typeface="Times New Roman" pitchFamily="18" charset="0"/>
                <a:cs typeface="Times New Roman" pitchFamily="18" charset="0"/>
              </a:rPr>
              <a:t>(1/2)</a:t>
            </a:r>
            <a:endParaRPr lang="zh-TW" altLang="en-US" sz="2800" dirty="0"/>
          </a:p>
        </p:txBody>
      </p:sp>
      <p:sp>
        <p:nvSpPr>
          <p:cNvPr id="3" name="內容版面配置區 2"/>
          <p:cNvSpPr>
            <a:spLocks noGrp="1"/>
          </p:cNvSpPr>
          <p:nvPr>
            <p:ph idx="1"/>
          </p:nvPr>
        </p:nvSpPr>
        <p:spPr>
          <a:xfrm>
            <a:off x="1341119" y="1356888"/>
            <a:ext cx="10405499" cy="4961616"/>
          </a:xfrm>
        </p:spPr>
        <p:txBody>
          <a:bodyPr>
            <a:noAutofit/>
          </a:bodyPr>
          <a:lstStyle/>
          <a:p>
            <a:pPr>
              <a:lnSpc>
                <a:spcPct val="120000"/>
              </a:lnSpc>
            </a:pPr>
            <a:r>
              <a:rPr lang="zh-TW" altLang="en-US" sz="2100" b="1" dirty="0"/>
              <a:t>本校統編：</a:t>
            </a:r>
            <a:r>
              <a:rPr lang="en-US" altLang="zh-TW" sz="2100" b="1" u="sng" dirty="0">
                <a:solidFill>
                  <a:srgbClr val="FF0000"/>
                </a:solidFill>
              </a:rPr>
              <a:t>37300900</a:t>
            </a:r>
          </a:p>
          <a:p>
            <a:pPr>
              <a:lnSpc>
                <a:spcPct val="120000"/>
              </a:lnSpc>
            </a:pPr>
            <a:r>
              <a:rPr lang="zh-TW" altLang="en-US" sz="2100" b="1" dirty="0">
                <a:solidFill>
                  <a:srgbClr val="FF0000"/>
                </a:solidFill>
              </a:rPr>
              <a:t>計畫主持人須對支出憑證之支付事實真實性負責</a:t>
            </a:r>
            <a:r>
              <a:rPr lang="zh-TW" altLang="en-US" sz="2100" b="1" dirty="0"/>
              <a:t>，如有不實應負相關責任。</a:t>
            </a:r>
            <a:endParaRPr lang="en-US" altLang="zh-TW" sz="2100" b="1" dirty="0"/>
          </a:p>
          <a:p>
            <a:pPr lvl="0">
              <a:lnSpc>
                <a:spcPct val="120000"/>
              </a:lnSpc>
            </a:pPr>
            <a:r>
              <a:rPr lang="zh-TW" altLang="en-US" sz="2100" b="1" dirty="0">
                <a:solidFill>
                  <a:srgbClr val="FF0000"/>
                </a:solidFill>
              </a:rPr>
              <a:t>不同核定項目</a:t>
            </a:r>
            <a:r>
              <a:rPr lang="en-US" altLang="zh-TW" sz="2100" b="1" dirty="0"/>
              <a:t>(</a:t>
            </a:r>
            <a:r>
              <a:rPr lang="zh-TW" altLang="en-US" sz="2100" b="1" dirty="0"/>
              <a:t>人事費、業務費、研究設備費</a:t>
            </a:r>
            <a:r>
              <a:rPr lang="en-US" altLang="zh-TW" sz="2100" b="1" dirty="0"/>
              <a:t>)</a:t>
            </a:r>
            <a:r>
              <a:rPr lang="zh-TW" altLang="en-US" sz="2100" b="1" dirty="0">
                <a:solidFill>
                  <a:srgbClr val="FF0000"/>
                </a:solidFill>
              </a:rPr>
              <a:t>、不同廠商款項，請分開製作粘存單。</a:t>
            </a:r>
            <a:endParaRPr lang="en-US" altLang="zh-TW" sz="2100" b="1" dirty="0">
              <a:solidFill>
                <a:srgbClr val="FF0000"/>
              </a:solidFill>
            </a:endParaRPr>
          </a:p>
          <a:p>
            <a:pPr>
              <a:lnSpc>
                <a:spcPct val="120000"/>
              </a:lnSpc>
            </a:pPr>
            <a:r>
              <a:rPr lang="zh-TW" altLang="en-US" sz="2100" b="1" dirty="0"/>
              <a:t>熱感應紙單據請複印，正副本一併附上；三聯式發票請二聯一起附上。</a:t>
            </a:r>
            <a:endParaRPr lang="en-US" altLang="zh-TW" sz="2100" b="1" dirty="0"/>
          </a:p>
          <a:p>
            <a:pPr>
              <a:lnSpc>
                <a:spcPct val="120000"/>
              </a:lnSpc>
            </a:pPr>
            <a:r>
              <a:rPr lang="zh-TW" altLang="en-US" sz="2100" b="1" dirty="0"/>
              <a:t>核銷資料</a:t>
            </a:r>
            <a:r>
              <a:rPr lang="zh-TW" altLang="en-US" sz="2100" b="1" dirty="0">
                <a:solidFill>
                  <a:srgbClr val="FF0000"/>
                </a:solidFill>
              </a:rPr>
              <a:t>修改處或說明處</a:t>
            </a:r>
            <a:r>
              <a:rPr lang="zh-TW" altLang="en-US" sz="2100" b="1" dirty="0">
                <a:solidFill>
                  <a:schemeClr val="bg1"/>
                </a:solidFill>
              </a:rPr>
              <a:t>，</a:t>
            </a:r>
            <a:r>
              <a:rPr lang="zh-TW" altLang="en-US" sz="2100" b="1" dirty="0"/>
              <a:t>皆須計畫主持人</a:t>
            </a:r>
            <a:r>
              <a:rPr lang="zh-TW" altLang="en-US" sz="2100" b="1" dirty="0">
                <a:solidFill>
                  <a:srgbClr val="FF0000"/>
                </a:solidFill>
              </a:rPr>
              <a:t>簽名或蓋章</a:t>
            </a:r>
            <a:r>
              <a:rPr lang="zh-TW" altLang="en-US" sz="2100" b="1" dirty="0">
                <a:solidFill>
                  <a:schemeClr val="bg1"/>
                </a:solidFill>
              </a:rPr>
              <a:t>。</a:t>
            </a:r>
            <a:endParaRPr lang="en-US" altLang="zh-TW" sz="2100" b="1" dirty="0">
              <a:solidFill>
                <a:schemeClr val="bg1"/>
              </a:solidFill>
            </a:endParaRPr>
          </a:p>
          <a:p>
            <a:pPr>
              <a:lnSpc>
                <a:spcPct val="120000"/>
              </a:lnSpc>
            </a:pPr>
            <a:r>
              <a:rPr lang="zh-TW" altLang="en-US" sz="2100" b="1" dirty="0">
                <a:solidFill>
                  <a:srgbClr val="FF0000"/>
                </a:solidFill>
              </a:rPr>
              <a:t>發票金額</a:t>
            </a:r>
            <a:r>
              <a:rPr lang="en-US" altLang="zh-TW" sz="2100" b="1" dirty="0">
                <a:solidFill>
                  <a:srgbClr val="FF0000"/>
                </a:solidFill>
              </a:rPr>
              <a:t>1</a:t>
            </a:r>
            <a:r>
              <a:rPr lang="zh-TW" altLang="zh-TW" sz="2100" b="1" dirty="0">
                <a:solidFill>
                  <a:srgbClr val="FF0000"/>
                </a:solidFill>
              </a:rPr>
              <a:t>萬元以上</a:t>
            </a:r>
            <a:r>
              <a:rPr lang="zh-TW" altLang="en-US" sz="2100" b="1" dirty="0"/>
              <a:t>，應由學校逕付廠商，</a:t>
            </a:r>
            <a:r>
              <a:rPr lang="zh-TW" altLang="zh-TW" sz="2100" b="1" dirty="0">
                <a:solidFill>
                  <a:srgbClr val="FF0000"/>
                </a:solidFill>
              </a:rPr>
              <a:t>請勿代墊</a:t>
            </a:r>
            <a:r>
              <a:rPr lang="zh-TW" altLang="en-US" sz="2100" b="1" dirty="0"/>
              <a:t>。如因特殊原因需墊付，核銷時請檢附墊付說明。</a:t>
            </a:r>
            <a:endParaRPr lang="en-US" altLang="zh-TW" sz="2100" b="1" dirty="0"/>
          </a:p>
          <a:p>
            <a:pPr>
              <a:lnSpc>
                <a:spcPct val="120000"/>
              </a:lnSpc>
            </a:pPr>
            <a:r>
              <a:rPr lang="zh-TW" altLang="zh-TW" sz="2100" b="1" dirty="0">
                <a:highlight>
                  <a:srgbClr val="FFFF00"/>
                </a:highlight>
              </a:rPr>
              <a:t>執行計畫案及補助案等核銷經費，支出憑證粘存單憑證之發票日期及傳票付款日期，需注意辦理期程之合理性，以避免影響廠商權益，並符合政府採購法第</a:t>
            </a:r>
            <a:r>
              <a:rPr lang="en-US" altLang="zh-TW" sz="2100" b="1" dirty="0">
                <a:highlight>
                  <a:srgbClr val="FFFF00"/>
                </a:highlight>
              </a:rPr>
              <a:t>73</a:t>
            </a:r>
            <a:r>
              <a:rPr lang="zh-TW" altLang="zh-TW" sz="2100" b="1" dirty="0">
                <a:highlight>
                  <a:srgbClr val="FFFF00"/>
                </a:highlight>
              </a:rPr>
              <a:t>條之</a:t>
            </a:r>
            <a:r>
              <a:rPr lang="en-US" altLang="zh-TW" sz="2100" b="1" dirty="0">
                <a:highlight>
                  <a:srgbClr val="FFFF00"/>
                </a:highlight>
              </a:rPr>
              <a:t>1</a:t>
            </a:r>
            <a:r>
              <a:rPr lang="zh-TW" altLang="zh-TW" sz="2100" b="1" dirty="0">
                <a:highlight>
                  <a:srgbClr val="FFFF00"/>
                </a:highlight>
              </a:rPr>
              <a:t>規定。</a:t>
            </a:r>
          </a:p>
          <a:p>
            <a:pPr marL="45720" indent="0">
              <a:buNone/>
            </a:pPr>
            <a:endParaRPr lang="en-US" altLang="zh-TW" sz="2100" b="1" dirty="0"/>
          </a:p>
          <a:p>
            <a:pPr marL="45720" indent="0">
              <a:buNone/>
            </a:pPr>
            <a:endParaRPr lang="en-US" altLang="zh-TW" sz="2100" b="1" dirty="0"/>
          </a:p>
          <a:p>
            <a:endParaRPr lang="en-US" altLang="zh-TW" sz="2100" b="1" dirty="0"/>
          </a:p>
          <a:p>
            <a:endParaRPr lang="en-US" altLang="zh-TW" sz="2100" b="1" dirty="0">
              <a:solidFill>
                <a:schemeClr val="bg1"/>
              </a:solidFill>
            </a:endParaRPr>
          </a:p>
          <a:p>
            <a:endParaRPr lang="en-US" altLang="zh-TW" sz="2100" dirty="0"/>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TW" altLang="en-US" sz="1200" b="0" i="0" u="none" strike="noStrike" kern="1200" cap="none" spc="0" normalizeH="0" baseline="0" noProof="0" dirty="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738424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826838"/>
            <a:ext cx="9601200" cy="1444670"/>
          </a:xfrm>
        </p:spPr>
        <p:txBody>
          <a:bodyPr>
            <a:normAutofit fontScale="90000"/>
          </a:bodyPr>
          <a:lstStyle/>
          <a:p>
            <a:r>
              <a:rPr lang="zh-TW" altLang="en-US" b="1" u="sng" dirty="0"/>
              <a:t>預算系統操作說明</a:t>
            </a:r>
            <a:br>
              <a:rPr lang="en-US" altLang="zh-TW" b="1" u="sng" dirty="0"/>
            </a:br>
            <a:br>
              <a:rPr lang="en-US" altLang="zh-TW" b="1" u="sng" dirty="0"/>
            </a:br>
            <a:r>
              <a:rPr lang="zh-TW" altLang="en-US" b="1" u="sng" dirty="0">
                <a:solidFill>
                  <a:schemeClr val="accent5"/>
                </a:solidFill>
                <a:hlinkClick r:id="rId2">
                  <a:extLst>
                    <a:ext uri="{A12FA001-AC4F-418D-AE19-62706E023703}">
                      <ahyp:hlinkClr xmlns:ahyp="http://schemas.microsoft.com/office/drawing/2018/hyperlinkcolor" val="tx"/>
                    </a:ext>
                  </a:extLst>
                </a:hlinkClick>
              </a:rPr>
              <a:t>操作手冊</a:t>
            </a:r>
            <a:endParaRPr lang="zh-TW" b="1" u="sng" dirty="0">
              <a:solidFill>
                <a:schemeClr val="accent5"/>
              </a:solidFill>
            </a:endParaRPr>
          </a:p>
        </p:txBody>
      </p:sp>
      <p:sp>
        <p:nvSpPr>
          <p:cNvPr id="4" name="投影片編號版面配置區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US" altLang="zh-TW"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TW" altLang="en-US" sz="1200" b="0" i="0" u="none" strike="noStrike" kern="1200" cap="none" spc="0" normalizeH="0" baseline="0" noProof="0" dirty="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14009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CA8D9AD5-F248-4919-864A-CFD76CC027D6}" type="slidenum">
              <a:rPr lang="en-US" altLang="zh-TW" smtClean="0"/>
              <a:pPr/>
              <a:t>61</a:t>
            </a:fld>
            <a:endParaRPr lang="zh-TW" altLang="en-US"/>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2266" y="1160585"/>
            <a:ext cx="7656471" cy="4176346"/>
          </a:xfrm>
          <a:prstGeom prst="rect">
            <a:avLst/>
          </a:prstGeom>
        </p:spPr>
      </p:pic>
    </p:spTree>
    <p:extLst>
      <p:ext uri="{BB962C8B-B14F-4D97-AF65-F5344CB8AC3E}">
        <p14:creationId xmlns:p14="http://schemas.microsoft.com/office/powerpoint/2010/main" val="189142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867F1-1EAB-3215-E597-39716E5245E7}"/>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0201FF0-53CF-D67F-B4AE-6179EAC0C606}"/>
              </a:ext>
            </a:extLst>
          </p:cNvPr>
          <p:cNvSpPr>
            <a:spLocks noGrp="1"/>
          </p:cNvSpPr>
          <p:nvPr>
            <p:ph type="title"/>
          </p:nvPr>
        </p:nvSpPr>
        <p:spPr>
          <a:xfrm>
            <a:off x="931985" y="230591"/>
            <a:ext cx="7648135" cy="842352"/>
          </a:xfrm>
        </p:spPr>
        <p:txBody>
          <a:bodyPr/>
          <a:lstStyle/>
          <a:p>
            <a:r>
              <a:rPr lang="zh-TW" altLang="en-US" dirty="0"/>
              <a:t>重點提示 </a:t>
            </a:r>
            <a:r>
              <a:rPr lang="en-US" altLang="zh-TW" sz="2800" dirty="0">
                <a:latin typeface="Times New Roman" pitchFamily="18" charset="0"/>
                <a:cs typeface="Times New Roman" pitchFamily="18" charset="0"/>
              </a:rPr>
              <a:t>(2/2)</a:t>
            </a:r>
            <a:endParaRPr lang="zh-TW" altLang="en-US" sz="2800" dirty="0"/>
          </a:p>
        </p:txBody>
      </p:sp>
      <p:sp>
        <p:nvSpPr>
          <p:cNvPr id="3" name="內容版面配置區 2">
            <a:extLst>
              <a:ext uri="{FF2B5EF4-FFF2-40B4-BE49-F238E27FC236}">
                <a16:creationId xmlns:a16="http://schemas.microsoft.com/office/drawing/2014/main" id="{0F157B46-08E7-8737-CB25-99BFFC4428BC}"/>
              </a:ext>
            </a:extLst>
          </p:cNvPr>
          <p:cNvSpPr>
            <a:spLocks noGrp="1"/>
          </p:cNvSpPr>
          <p:nvPr>
            <p:ph idx="1"/>
          </p:nvPr>
        </p:nvSpPr>
        <p:spPr>
          <a:xfrm>
            <a:off x="1341120" y="1356888"/>
            <a:ext cx="10404000" cy="4961616"/>
          </a:xfrm>
        </p:spPr>
        <p:txBody>
          <a:bodyPr>
            <a:normAutofit/>
          </a:bodyPr>
          <a:lstStyle/>
          <a:p>
            <a:pPr>
              <a:spcBef>
                <a:spcPts val="2400"/>
              </a:spcBef>
            </a:pPr>
            <a:r>
              <a:rPr lang="zh-TW" altLang="en-US" sz="2600" b="1" dirty="0"/>
              <a:t>計畫經費不得報支下列項目</a:t>
            </a:r>
            <a:r>
              <a:rPr lang="en-US" altLang="zh-TW" sz="2600" b="1" dirty="0">
                <a:sym typeface="Wingdings" panose="05000000000000000000" pitchFamily="2" charset="2"/>
              </a:rPr>
              <a:t>:</a:t>
            </a:r>
            <a:endParaRPr lang="en-US" altLang="zh-TW" sz="2600" b="1" dirty="0">
              <a:solidFill>
                <a:srgbClr val="FF0000"/>
              </a:solidFill>
            </a:endParaRPr>
          </a:p>
          <a:p>
            <a:pPr lvl="1">
              <a:spcBef>
                <a:spcPts val="1800"/>
              </a:spcBef>
            </a:pPr>
            <a:r>
              <a:rPr lang="zh-TW" altLang="en-US" sz="2100" b="1" dirty="0">
                <a:solidFill>
                  <a:srgbClr val="FF0000"/>
                </a:solidFill>
              </a:rPr>
              <a:t>與研究計畫無關之開支或非執行期限內之開支。</a:t>
            </a:r>
            <a:endParaRPr lang="en-US" altLang="zh-TW" sz="2100" b="1" dirty="0">
              <a:solidFill>
                <a:srgbClr val="FF0000"/>
              </a:solidFill>
            </a:endParaRPr>
          </a:p>
          <a:p>
            <a:pPr lvl="1">
              <a:spcBef>
                <a:spcPts val="1800"/>
              </a:spcBef>
            </a:pPr>
            <a:r>
              <a:rPr lang="zh-TW" altLang="en-US" sz="2100" b="1" dirty="0"/>
              <a:t>慰勞或餽贈性質之支出。 </a:t>
            </a:r>
          </a:p>
          <a:p>
            <a:pPr lvl="1">
              <a:spcBef>
                <a:spcPts val="1800"/>
              </a:spcBef>
            </a:pPr>
            <a:r>
              <a:rPr lang="zh-TW" altLang="en-US" sz="2100" b="1" dirty="0"/>
              <a:t>交際應酬費用、罰款、贈款、捐款及各種私人用款。</a:t>
            </a:r>
            <a:r>
              <a:rPr lang="en-US" altLang="zh-TW" sz="2100" b="1" dirty="0"/>
              <a:t>(</a:t>
            </a:r>
            <a:r>
              <a:rPr lang="zh-TW" altLang="en-US" sz="2100" b="1" dirty="0"/>
              <a:t>因研究計畫需要召開會議而逾用餐時間所提供之餐費除外</a:t>
            </a:r>
            <a:r>
              <a:rPr lang="en-US" altLang="zh-TW" sz="2100" b="1" dirty="0"/>
              <a:t>)</a:t>
            </a:r>
            <a:r>
              <a:rPr lang="zh-TW" altLang="en-US" sz="2100" b="1" dirty="0"/>
              <a:t> </a:t>
            </a:r>
          </a:p>
          <a:p>
            <a:pPr lvl="1">
              <a:spcBef>
                <a:spcPts val="1800"/>
              </a:spcBef>
            </a:pPr>
            <a:r>
              <a:rPr lang="zh-TW" altLang="en-US" sz="2100" b="1" dirty="0"/>
              <a:t>建造購買或租賃房舍車輛、房舍及傢俱之修理維護等。 </a:t>
            </a:r>
            <a:endParaRPr lang="en-US" altLang="zh-TW" sz="2100" b="1" dirty="0"/>
          </a:p>
          <a:p>
            <a:pPr lvl="1">
              <a:spcBef>
                <a:spcPts val="1800"/>
              </a:spcBef>
            </a:pPr>
            <a:r>
              <a:rPr lang="zh-TW" altLang="en-US" sz="2100" b="1" dirty="0">
                <a:solidFill>
                  <a:srgbClr val="FF0000"/>
                </a:solidFill>
                <a:sym typeface="Wingdings" panose="05000000000000000000" pitchFamily="2" charset="2"/>
              </a:rPr>
              <a:t>若</a:t>
            </a:r>
            <a:r>
              <a:rPr lang="zh-TW" altLang="en-US" sz="2100" b="1" dirty="0">
                <a:solidFill>
                  <a:srgbClr val="FF0000"/>
                </a:solidFill>
              </a:rPr>
              <a:t>委託或補助單位有明文規定者，依規定辦理。</a:t>
            </a:r>
            <a:endParaRPr lang="en-US" altLang="zh-TW" sz="2100" b="1" dirty="0">
              <a:solidFill>
                <a:srgbClr val="FF0000"/>
              </a:solidFill>
            </a:endParaRPr>
          </a:p>
          <a:p>
            <a:pPr marL="45720" indent="0">
              <a:spcBef>
                <a:spcPts val="2400"/>
              </a:spcBef>
              <a:buNone/>
            </a:pPr>
            <a:r>
              <a:rPr lang="zh-TW" altLang="en-US" sz="2600" b="1" dirty="0">
                <a:solidFill>
                  <a:srgbClr val="FF0000"/>
                </a:solidFill>
              </a:rPr>
              <a:t>     </a:t>
            </a:r>
            <a:r>
              <a:rPr lang="zh-TW" altLang="en-US" sz="2600" b="1" dirty="0">
                <a:solidFill>
                  <a:srgbClr val="0000FF"/>
                </a:solidFill>
              </a:rPr>
              <a:t>報支經費時應依各委託或補助單位之要求辦理。</a:t>
            </a:r>
            <a:endParaRPr lang="en-US" altLang="zh-TW" sz="2600" b="1" dirty="0">
              <a:solidFill>
                <a:srgbClr val="0000FF"/>
              </a:solidFill>
            </a:endParaRPr>
          </a:p>
          <a:p>
            <a:pPr marL="45720" indent="0">
              <a:spcBef>
                <a:spcPts val="2400"/>
              </a:spcBef>
              <a:buNone/>
            </a:pPr>
            <a:r>
              <a:rPr lang="zh-TW" altLang="en-US" sz="2100" b="1" dirty="0"/>
              <a:t>（各機關要求不一，Ａ計畫得報支之經費項目，Ｂ計畫不一定可以比照辦理）</a:t>
            </a:r>
            <a:endParaRPr lang="en-US" altLang="zh-TW" sz="2100" b="1" dirty="0"/>
          </a:p>
          <a:p>
            <a:pPr marL="45720" indent="0">
              <a:buNone/>
            </a:pPr>
            <a:endParaRPr lang="en-US" altLang="zh-TW" sz="2600" b="1" dirty="0"/>
          </a:p>
          <a:p>
            <a:endParaRPr lang="en-US" altLang="zh-TW" sz="2600" b="1" dirty="0"/>
          </a:p>
          <a:p>
            <a:endParaRPr lang="en-US" altLang="zh-TW" sz="2600" b="1" dirty="0">
              <a:solidFill>
                <a:schemeClr val="bg1"/>
              </a:solidFill>
            </a:endParaRPr>
          </a:p>
          <a:p>
            <a:endParaRPr lang="en-US" altLang="zh-TW" sz="2600" dirty="0"/>
          </a:p>
        </p:txBody>
      </p:sp>
      <p:sp>
        <p:nvSpPr>
          <p:cNvPr id="4" name="投影片編號版面配置區 3">
            <a:extLst>
              <a:ext uri="{FF2B5EF4-FFF2-40B4-BE49-F238E27FC236}">
                <a16:creationId xmlns:a16="http://schemas.microsoft.com/office/drawing/2014/main" id="{F06888EB-5EEB-B35E-C339-496864606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DA0BB7-265A-403C-9275-D587AB510EDC}" type="slidenum">
              <a:rPr kumimoji="0" lang="zh-TW" altLang="en-US" sz="1200" b="0" i="0" u="none" strike="noStrike" kern="1200" cap="none" spc="0" normalizeH="0" baseline="0" noProof="0" smtClean="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dirty="0">
              <a:ln>
                <a:noFill/>
              </a:ln>
              <a:solidFill>
                <a:prstClr val="white">
                  <a:tint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73048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5400" y="2130552"/>
            <a:ext cx="9601200" cy="1444670"/>
          </a:xfrm>
        </p:spPr>
        <p:txBody>
          <a:bodyPr>
            <a:normAutofit/>
          </a:bodyPr>
          <a:lstStyle/>
          <a:p>
            <a:r>
              <a:rPr lang="zh-TW" altLang="en-US" b="1" u="sng" dirty="0"/>
              <a:t>採購相關注意事項</a:t>
            </a:r>
            <a:endParaRPr lang="zh-TW" b="1" u="sng" dirty="0"/>
          </a:p>
        </p:txBody>
      </p:sp>
      <p:sp>
        <p:nvSpPr>
          <p:cNvPr id="4" name="投影片編號版面配置區 3"/>
          <p:cNvSpPr>
            <a:spLocks noGrp="1"/>
          </p:cNvSpPr>
          <p:nvPr>
            <p:ph type="sldNum" sz="quarter" idx="12"/>
          </p:nvPr>
        </p:nvSpPr>
        <p:spPr/>
        <p:txBody>
          <a:bodyPr/>
          <a:lstStyle/>
          <a:p>
            <a:fld id="{CA8D9AD5-F248-4919-864A-CFD76CC027D6}" type="slidenum">
              <a:rPr lang="en-US" altLang="zh-TW" smtClean="0"/>
              <a:pPr/>
              <a:t>8</a:t>
            </a:fld>
            <a:endParaRPr lang="zh-TW" altLang="en-US" dirty="0"/>
          </a:p>
        </p:txBody>
      </p:sp>
    </p:spTree>
    <p:extLst>
      <p:ext uri="{BB962C8B-B14F-4D97-AF65-F5344CB8AC3E}">
        <p14:creationId xmlns:p14="http://schemas.microsoft.com/office/powerpoint/2010/main" val="365015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92925" y="0"/>
            <a:ext cx="9509760" cy="960224"/>
          </a:xfrm>
        </p:spPr>
        <p:txBody>
          <a:bodyPr/>
          <a:lstStyle/>
          <a:p>
            <a:r>
              <a:rPr lang="zh-TW" altLang="en-US" dirty="0"/>
              <a:t>採購相關注意事項</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727989024"/>
              </p:ext>
            </p:extLst>
          </p:nvPr>
        </p:nvGraphicFramePr>
        <p:xfrm>
          <a:off x="1863634" y="1093245"/>
          <a:ext cx="7239000" cy="5114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6"/>
          <p:cNvSpPr>
            <a:spLocks noGrp="1"/>
          </p:cNvSpPr>
          <p:nvPr>
            <p:ph type="sldNum" sz="quarter" idx="12"/>
          </p:nvPr>
        </p:nvSpPr>
        <p:spPr/>
        <p:txBody>
          <a:bodyPr/>
          <a:lstStyle/>
          <a:p>
            <a:fld id="{58A380AB-936D-4527-96E3-67EC2F507ECF}" type="slidenum">
              <a:rPr lang="zh-TW" altLang="en-US">
                <a:solidFill>
                  <a:prstClr val="white"/>
                </a:solidFill>
                <a:latin typeface="Trebuchet MS"/>
                <a:ea typeface="微軟正黑體" panose="020B0604030504040204" pitchFamily="34" charset="-120"/>
              </a:rPr>
              <a:pPr/>
              <a:t>9</a:t>
            </a:fld>
            <a:endParaRPr lang="zh-TW" altLang="en-US">
              <a:solidFill>
                <a:prstClr val="white"/>
              </a:solidFill>
              <a:latin typeface="Trebuchet MS"/>
              <a:ea typeface="微軟正黑體" panose="020B0604030504040204" pitchFamily="34" charset="-120"/>
            </a:endParaRPr>
          </a:p>
        </p:txBody>
      </p:sp>
    </p:spTree>
    <p:extLst>
      <p:ext uri="{BB962C8B-B14F-4D97-AF65-F5344CB8AC3E}">
        <p14:creationId xmlns:p14="http://schemas.microsoft.com/office/powerpoint/2010/main" val="186386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nded Design Teal 16x9">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8505542-BCEF-47F2-90D3-D407C4B4B1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藍綠色橫紋簡報 (寬螢幕)</Template>
  <TotalTime>15726</TotalTime>
  <Words>7211</Words>
  <Application>Microsoft Office PowerPoint</Application>
  <PresentationFormat>寬螢幕</PresentationFormat>
  <Paragraphs>713</Paragraphs>
  <Slides>61</Slides>
  <Notes>10</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61</vt:i4>
      </vt:variant>
    </vt:vector>
  </HeadingPairs>
  <TitlesOfParts>
    <vt:vector size="74" baseType="lpstr">
      <vt:lpstr>細明體</vt:lpstr>
      <vt:lpstr>微軟正黑體</vt:lpstr>
      <vt:lpstr>新細明體</vt:lpstr>
      <vt:lpstr>標楷體</vt:lpstr>
      <vt:lpstr>Arial</vt:lpstr>
      <vt:lpstr>Calibri</vt:lpstr>
      <vt:lpstr>Symbol</vt:lpstr>
      <vt:lpstr>Times New Roman</vt:lpstr>
      <vt:lpstr>Trebuchet MS</vt:lpstr>
      <vt:lpstr>Wingdings</vt:lpstr>
      <vt:lpstr>Wingdings 2</vt:lpstr>
      <vt:lpstr>Wingdings 3</vt:lpstr>
      <vt:lpstr>Banded Design Teal 16x9</vt:lpstr>
      <vt:lpstr>產學合作計畫 報帳流程及注意事項 </vt:lpstr>
      <vt:lpstr>財務處承辦人</vt:lpstr>
      <vt:lpstr>PowerPoint 簡報</vt:lpstr>
      <vt:lpstr>經費核銷注意事項</vt:lpstr>
      <vt:lpstr>經費核銷注意事項</vt:lpstr>
      <vt:lpstr>重點提示 (1/2)</vt:lpstr>
      <vt:lpstr>重點提示 (2/2)</vt:lpstr>
      <vt:lpstr>採購相關注意事項</vt:lpstr>
      <vt:lpstr>採購相關注意事項</vt:lpstr>
      <vt:lpstr>採購相關行政流程(非科研採購案件) 符合科研採購者另依規定</vt:lpstr>
      <vt:lpstr>科研採購相關行政流程 (國科會案適用)</vt:lpstr>
      <vt:lpstr>採購作業流程_非科研採購案</vt:lpstr>
      <vt:lpstr>採購作業流程_科研採購案</vt:lpstr>
      <vt:lpstr>驗收作業相關流程</vt:lpstr>
      <vt:lpstr>各項經費報支細項說明</vt:lpstr>
      <vt:lpstr>人事費用</vt:lpstr>
      <vt:lpstr>耗材&amp;雜項費用</vt:lpstr>
      <vt:lpstr>儀器設備維修費</vt:lpstr>
      <vt:lpstr>出席費</vt:lpstr>
      <vt:lpstr>演講鐘點費</vt:lpstr>
      <vt:lpstr>訪談費</vt:lpstr>
      <vt:lpstr>稿費</vt:lpstr>
      <vt:lpstr>餐費</vt:lpstr>
      <vt:lpstr>學會年費或入會費、會議註冊費</vt:lpstr>
      <vt:lpstr>電腦週邊(含軟體)</vt:lpstr>
      <vt:lpstr>國內出差旅費 (1/3)</vt:lpstr>
      <vt:lpstr>國內出差旅費 (2/3)</vt:lpstr>
      <vt:lpstr>國內出差旅費 (3/3) )--參加訓練或講習</vt:lpstr>
      <vt:lpstr>國內出差旅費注意事項及範例</vt:lpstr>
      <vt:lpstr>邀請國外學者來臺費用(1/3)</vt:lpstr>
      <vt:lpstr>邀請國外學者來臺費用(2/3)</vt:lpstr>
      <vt:lpstr>邀請國外學者來臺費用(3/3)</vt:lpstr>
      <vt:lpstr>國科會-彈性支用額度(1/2)</vt:lpstr>
      <vt:lpstr>國科會-彈性支用額度(2/2)</vt:lpstr>
      <vt:lpstr>研究設備費</vt:lpstr>
      <vt:lpstr>國外出差旅費(1/5)</vt:lpstr>
      <vt:lpstr>國外出差旅費(2/5)--交通費</vt:lpstr>
      <vt:lpstr>國外出差旅費(3/5)--生活費</vt:lpstr>
      <vt:lpstr>國外出差旅費(4/5)--辦公費</vt:lpstr>
      <vt:lpstr>國外出差旅費(5/5)--赴國外進修、研究、實習</vt:lpstr>
      <vt:lpstr>計畫經費結案</vt:lpstr>
      <vt:lpstr>計畫經費結案</vt:lpstr>
      <vt:lpstr>其他注意事項</vt:lpstr>
      <vt:lpstr>非國科會產學合作(委託)計畫重點事項</vt:lpstr>
      <vt:lpstr>預借款注意事項</vt:lpstr>
      <vt:lpstr>外來憑證注意事項(1/3)</vt:lpstr>
      <vt:lpstr>外來憑證注意事項(2/3)</vt:lpstr>
      <vt:lpstr>外來憑證注意事項(3/3)</vt:lpstr>
      <vt:lpstr>網頁資源、常用法規與表單</vt:lpstr>
      <vt:lpstr>網頁資源</vt:lpstr>
      <vt:lpstr>常用法規(1/4)</vt:lpstr>
      <vt:lpstr>常用法規(2/4)</vt:lpstr>
      <vt:lpstr>常用法規(3/4)</vt:lpstr>
      <vt:lpstr>常用法規(4/4)</vt:lpstr>
      <vt:lpstr>常用表單(1/5)</vt:lpstr>
      <vt:lpstr>常用表單(2/5)</vt:lpstr>
      <vt:lpstr>常用表單(3/5)</vt:lpstr>
      <vt:lpstr>常用表單(4/5)</vt:lpstr>
      <vt:lpstr>常用表單(5/5)</vt:lpstr>
      <vt:lpstr>預算系統操作說明  操作手冊</vt:lpstr>
      <vt:lpstr>PowerPoint 簡報</vt:lpstr>
    </vt:vector>
  </TitlesOfParts>
  <Company>淡江大學 Tamkang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產學合作計畫 報帳流程及注意事項 </dc:title>
  <dc:creator>TKU</dc:creator>
  <cp:lastModifiedBy>巫佩樺</cp:lastModifiedBy>
  <cp:revision>671</cp:revision>
  <cp:lastPrinted>2026-06-04T05:16:49Z</cp:lastPrinted>
  <dcterms:created xsi:type="dcterms:W3CDTF">2017-11-10T06:24:36Z</dcterms:created>
  <dcterms:modified xsi:type="dcterms:W3CDTF">2026-09-01T06:02:46Z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TC028952549991</vt:lpwstr>
  </property>
</Properties>
</file>